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0"/>
  </p:notesMasterIdLst>
  <p:handoutMasterIdLst>
    <p:handoutMasterId r:id="rId41"/>
  </p:handoutMasterIdLst>
  <p:sldIdLst>
    <p:sldId id="256" r:id="rId2"/>
    <p:sldId id="345" r:id="rId3"/>
    <p:sldId id="344" r:id="rId4"/>
    <p:sldId id="315" r:id="rId5"/>
    <p:sldId id="317" r:id="rId6"/>
    <p:sldId id="319" r:id="rId7"/>
    <p:sldId id="320" r:id="rId8"/>
    <p:sldId id="352" r:id="rId9"/>
    <p:sldId id="321" r:id="rId10"/>
    <p:sldId id="322" r:id="rId11"/>
    <p:sldId id="323" r:id="rId12"/>
    <p:sldId id="346" r:id="rId13"/>
    <p:sldId id="318" r:id="rId14"/>
    <p:sldId id="313" r:id="rId15"/>
    <p:sldId id="324" r:id="rId16"/>
    <p:sldId id="326" r:id="rId17"/>
    <p:sldId id="327" r:id="rId18"/>
    <p:sldId id="328" r:id="rId19"/>
    <p:sldId id="330" r:id="rId20"/>
    <p:sldId id="329" r:id="rId21"/>
    <p:sldId id="325" r:id="rId22"/>
    <p:sldId id="347" r:id="rId23"/>
    <p:sldId id="331" r:id="rId24"/>
    <p:sldId id="332" r:id="rId25"/>
    <p:sldId id="333" r:id="rId26"/>
    <p:sldId id="334" r:id="rId27"/>
    <p:sldId id="335" r:id="rId28"/>
    <p:sldId id="348" r:id="rId29"/>
    <p:sldId id="337" r:id="rId30"/>
    <p:sldId id="340" r:id="rId31"/>
    <p:sldId id="349" r:id="rId32"/>
    <p:sldId id="336" r:id="rId33"/>
    <p:sldId id="341" r:id="rId34"/>
    <p:sldId id="350" r:id="rId35"/>
    <p:sldId id="338" r:id="rId36"/>
    <p:sldId id="342" r:id="rId37"/>
    <p:sldId id="353" r:id="rId38"/>
    <p:sldId id="354" r:id="rId3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4DFF1"/>
    <a:srgbClr val="F1F3F6"/>
    <a:srgbClr val="EAB200"/>
    <a:srgbClr val="788EBF"/>
    <a:srgbClr val="CAD7EE"/>
    <a:srgbClr val="F4F5F8"/>
    <a:srgbClr val="D6DCE5"/>
    <a:srgbClr val="4472C4"/>
    <a:srgbClr val="6B83B9"/>
    <a:srgbClr val="FCC8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4009" autoAdjust="0"/>
  </p:normalViewPr>
  <p:slideViewPr>
    <p:cSldViewPr snapToGrid="0">
      <p:cViewPr varScale="1">
        <p:scale>
          <a:sx n="85" d="100"/>
          <a:sy n="85" d="100"/>
        </p:scale>
        <p:origin x="1536"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31" d="100"/>
          <a:sy n="131" d="100"/>
        </p:scale>
        <p:origin x="3876"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22162BA-AF34-4556-A346-DC993CF9AB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31BC45AB-74F2-48F3-8E68-D18EBEBED5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78DABC-F2EE-4E72-890D-57A0DFFC4B28}" type="datetimeFigureOut">
              <a:rPr kumimoji="1" lang="ja-JP" altLang="en-US" smtClean="0"/>
              <a:t>2021/4/6</a:t>
            </a:fld>
            <a:endParaRPr kumimoji="1" lang="ja-JP" altLang="en-US"/>
          </a:p>
        </p:txBody>
      </p:sp>
      <p:sp>
        <p:nvSpPr>
          <p:cNvPr id="4" name="フッター プレースホルダー 3">
            <a:extLst>
              <a:ext uri="{FF2B5EF4-FFF2-40B4-BE49-F238E27FC236}">
                <a16:creationId xmlns:a16="http://schemas.microsoft.com/office/drawing/2014/main" id="{EC3F5DAF-36D7-435E-8E81-77EE82BADE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996971FF-865F-4A44-9A2A-AE201E91A5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6CB0F6-5A19-4DEC-89C3-920E14C467F2}" type="slidenum">
              <a:rPr kumimoji="1" lang="ja-JP" altLang="en-US" smtClean="0"/>
              <a:t>‹#›</a:t>
            </a:fld>
            <a:endParaRPr kumimoji="1" lang="ja-JP" altLang="en-US"/>
          </a:p>
        </p:txBody>
      </p:sp>
    </p:spTree>
    <p:extLst>
      <p:ext uri="{BB962C8B-B14F-4D97-AF65-F5344CB8AC3E}">
        <p14:creationId xmlns:p14="http://schemas.microsoft.com/office/powerpoint/2010/main" val="1949877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04E4CB-389A-4BBB-9BC7-1147B44C11FD}" type="datetimeFigureOut">
              <a:rPr kumimoji="1" lang="ja-JP" altLang="en-US" smtClean="0"/>
              <a:t>2021/4/6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B0597C-FA93-4446-99D0-B9406236AB22}" type="slidenum">
              <a:rPr kumimoji="1" lang="ja-JP" altLang="en-US" smtClean="0"/>
              <a:t>‹#›</a:t>
            </a:fld>
            <a:endParaRPr kumimoji="1" lang="ja-JP" altLang="en-US"/>
          </a:p>
        </p:txBody>
      </p:sp>
    </p:spTree>
    <p:extLst>
      <p:ext uri="{BB962C8B-B14F-4D97-AF65-F5344CB8AC3E}">
        <p14:creationId xmlns:p14="http://schemas.microsoft.com/office/powerpoint/2010/main" val="8783748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BB0597C-FA93-4446-99D0-B9406236AB22}" type="slidenum">
              <a:rPr kumimoji="1" lang="ja-JP" altLang="en-US" smtClean="0"/>
              <a:t>1</a:t>
            </a:fld>
            <a:endParaRPr kumimoji="1" lang="ja-JP" altLang="en-US"/>
          </a:p>
        </p:txBody>
      </p:sp>
    </p:spTree>
    <p:extLst>
      <p:ext uri="{BB962C8B-B14F-4D97-AF65-F5344CB8AC3E}">
        <p14:creationId xmlns:p14="http://schemas.microsoft.com/office/powerpoint/2010/main" val="1957620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今回は、ボイルシャルルの法則である</a:t>
            </a:r>
            <a:r>
              <a:rPr kumimoji="1" lang="en-US" altLang="ja-JP" dirty="0"/>
              <a:t>P1V1/T1</a:t>
            </a:r>
            <a:r>
              <a:rPr kumimoji="1" lang="ja-JP" altLang="en-US" dirty="0"/>
              <a:t>＝</a:t>
            </a:r>
            <a:r>
              <a:rPr kumimoji="1" lang="en-US" altLang="ja-JP" dirty="0"/>
              <a:t>P2V2/T</a:t>
            </a:r>
            <a:r>
              <a:rPr kumimoji="1" lang="ja-JP" altLang="en-US" dirty="0"/>
              <a:t>２の計算式を使います。左側が変化前、右側が変化後として、問題文の数値を代入します</a:t>
            </a:r>
            <a:endParaRPr kumimoji="1" lang="en-US" altLang="ja-JP" dirty="0"/>
          </a:p>
          <a:p>
            <a:endParaRPr kumimoji="1" lang="en-US" altLang="ja-JP" dirty="0"/>
          </a:p>
          <a:p>
            <a:r>
              <a:rPr kumimoji="1" lang="ja-JP" altLang="en-US" dirty="0"/>
              <a:t>代入するにあたって、温度の単位を℃からケルビンに変換する必要があります。</a:t>
            </a:r>
            <a:endParaRPr kumimoji="1" lang="en-US" altLang="ja-JP" dirty="0"/>
          </a:p>
          <a:p>
            <a:r>
              <a:rPr kumimoji="1" lang="ja-JP" altLang="en-US" dirty="0"/>
              <a:t>変換方法は℃＋２７３なので、</a:t>
            </a:r>
            <a:r>
              <a:rPr kumimoji="1" lang="en-US" altLang="ja-JP" dirty="0"/>
              <a:t>T1</a:t>
            </a:r>
            <a:r>
              <a:rPr kumimoji="1" lang="ja-JP" altLang="en-US" dirty="0"/>
              <a:t>は３００</a:t>
            </a:r>
            <a:r>
              <a:rPr kumimoji="1" lang="en-US" altLang="ja-JP" dirty="0"/>
              <a:t>K</a:t>
            </a:r>
            <a:r>
              <a:rPr kumimoji="1" lang="ja-JP" altLang="en-US" dirty="0"/>
              <a:t>、</a:t>
            </a:r>
            <a:r>
              <a:rPr kumimoji="1" lang="en-US" altLang="ja-JP" dirty="0"/>
              <a:t>T2</a:t>
            </a:r>
            <a:r>
              <a:rPr kumimoji="1" lang="ja-JP" altLang="en-US" dirty="0"/>
              <a:t>は２５０</a:t>
            </a:r>
            <a:r>
              <a:rPr kumimoji="1" lang="en-US" altLang="ja-JP" dirty="0"/>
              <a:t>K</a:t>
            </a:r>
            <a:r>
              <a:rPr kumimoji="1" lang="ja-JP" altLang="en-US" dirty="0"/>
              <a:t>となります。</a:t>
            </a:r>
            <a:endParaRPr kumimoji="1" lang="en-US" altLang="ja-JP" dirty="0"/>
          </a:p>
          <a:p>
            <a:endParaRPr kumimoji="1" lang="en-US" altLang="ja-JP" dirty="0"/>
          </a:p>
          <a:p>
            <a:r>
              <a:rPr kumimoji="1" lang="ja-JP" altLang="en-US" dirty="0"/>
              <a:t>式へ代入するとこのような形になります。</a:t>
            </a:r>
            <a:endParaRPr kumimoji="1" lang="en-US" altLang="ja-JP" dirty="0"/>
          </a:p>
          <a:p>
            <a:r>
              <a:rPr kumimoji="1" lang="ja-JP" altLang="en-US" dirty="0"/>
              <a:t>分数＝分数の等式の場合、右辺と左辺それぞれの分子と分母の積が等しくなります。</a:t>
            </a:r>
            <a:endParaRPr kumimoji="1" lang="en-US" altLang="ja-JP" dirty="0"/>
          </a:p>
          <a:p>
            <a:endParaRPr kumimoji="1" lang="en-US" altLang="ja-JP" dirty="0"/>
          </a:p>
          <a:p>
            <a:r>
              <a:rPr kumimoji="1" lang="ja-JP" altLang="en-US" dirty="0"/>
              <a:t>よって、</a:t>
            </a:r>
            <a:r>
              <a:rPr lang="ja-JP" altLang="en-US" sz="1200" dirty="0">
                <a:latin typeface="メイリオ" panose="020B0604030504040204" pitchFamily="50" charset="-128"/>
                <a:ea typeface="メイリオ" panose="020B0604030504040204" pitchFamily="50" charset="-128"/>
              </a:rPr>
              <a:t>３００</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Ｐ</a:t>
            </a:r>
            <a:r>
              <a:rPr lang="ja-JP" altLang="en-US" sz="900" dirty="0">
                <a:latin typeface="メイリオ" panose="020B0604030504040204" pitchFamily="50" charset="-128"/>
                <a:ea typeface="メイリオ" panose="020B0604030504040204" pitchFamily="50" charset="-128"/>
              </a:rPr>
              <a:t>２</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０．５＝２００</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１</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２５０となり、両辺を１５０で割ると答えを導くことができます</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BBB0597C-FA93-4446-99D0-B9406236AB22}" type="slidenum">
              <a:rPr kumimoji="1" lang="ja-JP" altLang="en-US" smtClean="0"/>
              <a:t>11</a:t>
            </a:fld>
            <a:endParaRPr kumimoji="1" lang="ja-JP" altLang="en-US"/>
          </a:p>
        </p:txBody>
      </p:sp>
    </p:spTree>
    <p:extLst>
      <p:ext uri="{BB962C8B-B14F-4D97-AF65-F5344CB8AC3E}">
        <p14:creationId xmlns:p14="http://schemas.microsoft.com/office/powerpoint/2010/main" val="3068261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続いては、理想気体・理想気体の状態方程式です</a:t>
            </a:r>
            <a:endParaRPr kumimoji="1" lang="en-US" altLang="ja-JP" dirty="0"/>
          </a:p>
          <a:p>
            <a:endParaRPr kumimoji="1" lang="en-US" altLang="ja-JP" dirty="0"/>
          </a:p>
          <a:p>
            <a:r>
              <a:rPr kumimoji="1" lang="ja-JP" altLang="en-US" dirty="0"/>
              <a:t>こちらも、ここ数年ほぼ毎年出題されています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BBB0597C-FA93-4446-99D0-B9406236AB22}" type="slidenum">
              <a:rPr kumimoji="1" lang="ja-JP" altLang="en-US" smtClean="0"/>
              <a:t>12</a:t>
            </a:fld>
            <a:endParaRPr kumimoji="1" lang="ja-JP" altLang="en-US"/>
          </a:p>
        </p:txBody>
      </p:sp>
    </p:spTree>
    <p:extLst>
      <p:ext uri="{BB962C8B-B14F-4D97-AF65-F5344CB8AC3E}">
        <p14:creationId xmlns:p14="http://schemas.microsoft.com/office/powerpoint/2010/main" val="4230603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理想気体とは、分子間力や体積を無視した仮想的な気体のことを言います</a:t>
            </a:r>
            <a:endParaRPr kumimoji="1" lang="en-US" altLang="ja-JP" dirty="0"/>
          </a:p>
          <a:p>
            <a:r>
              <a:rPr kumimoji="1" lang="ja-JP" altLang="en-US" dirty="0"/>
              <a:t>分子間力というのは、気体の中にある分子がそれぞれ引っ張り合う力のことです</a:t>
            </a:r>
            <a:endParaRPr kumimoji="1" lang="en-US" altLang="ja-JP" dirty="0"/>
          </a:p>
          <a:p>
            <a:endParaRPr kumimoji="1" lang="en-US" altLang="ja-JP" dirty="0"/>
          </a:p>
          <a:p>
            <a:r>
              <a:rPr kumimoji="1" lang="ja-JP" altLang="en-US" dirty="0"/>
              <a:t>高温、低圧の実在気体ほど理想気体に近づいていきます。</a:t>
            </a:r>
            <a:endParaRPr kumimoji="1" lang="en-US" altLang="ja-JP" dirty="0"/>
          </a:p>
          <a:p>
            <a:endParaRPr kumimoji="1" lang="en-US" altLang="ja-JP" dirty="0"/>
          </a:p>
          <a:p>
            <a:r>
              <a:rPr kumimoji="1" lang="ja-JP" altLang="en-US" dirty="0"/>
              <a:t>イメージとしては、高温だと分子の速度が速いため、分子同士が引っ張り合う暇がない感じで、低圧だと、ボイルの法則のとおり気体の体積が大きくなり密度が下がることで分子同士の距離が広がるため、分子間力が減少します</a:t>
            </a:r>
            <a:endParaRPr kumimoji="1" lang="en-US" altLang="ja-JP" dirty="0"/>
          </a:p>
          <a:p>
            <a:endParaRPr kumimoji="1" lang="en-US" altLang="ja-JP" dirty="0"/>
          </a:p>
          <a:p>
            <a:r>
              <a:rPr kumimoji="1" lang="ja-JP" altLang="en-US" dirty="0"/>
              <a:t>よくわかんない人は文言だけ暗記してください！</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BBB0597C-FA93-4446-99D0-B9406236AB22}" type="slidenum">
              <a:rPr kumimoji="1" lang="ja-JP" altLang="en-US" smtClean="0"/>
              <a:t>13</a:t>
            </a:fld>
            <a:endParaRPr kumimoji="1" lang="ja-JP" altLang="en-US"/>
          </a:p>
        </p:txBody>
      </p:sp>
    </p:spTree>
    <p:extLst>
      <p:ext uri="{BB962C8B-B14F-4D97-AF65-F5344CB8AC3E}">
        <p14:creationId xmlns:p14="http://schemas.microsoft.com/office/powerpoint/2010/main" val="2789181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理想気体の状態方程式方程式とは、</a:t>
            </a:r>
            <a:r>
              <a:rPr lang="ja-JP" altLang="en-US" sz="1200" b="0" i="0" dirty="0">
                <a:solidFill>
                  <a:srgbClr val="333333"/>
                </a:solidFill>
                <a:effectLst/>
                <a:latin typeface="Hiragino Kaku Gothic ProN"/>
              </a:rPr>
              <a:t>理想気体の量、圧力、体積、絶対温度の関係を表す式です</a:t>
            </a:r>
            <a:endParaRPr lang="en-US" altLang="ja-JP" sz="1200" b="0" i="0" dirty="0">
              <a:solidFill>
                <a:srgbClr val="333333"/>
              </a:solidFill>
              <a:effectLst/>
              <a:latin typeface="Hiragino Kaku Gothic Pro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0" i="0" dirty="0">
              <a:solidFill>
                <a:srgbClr val="333333"/>
              </a:solidFill>
              <a:effectLst/>
              <a:latin typeface="Hiragino Kaku Gothic Pro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dirty="0">
                <a:solidFill>
                  <a:srgbClr val="333333"/>
                </a:solidFill>
                <a:effectLst/>
                <a:latin typeface="Hiragino Kaku Gothic ProN"/>
              </a:rPr>
              <a:t>計算式は、</a:t>
            </a:r>
            <a:r>
              <a:rPr lang="en-US" altLang="ja-JP" sz="1400" b="1" i="0" dirty="0">
                <a:solidFill>
                  <a:schemeClr val="accent1">
                    <a:lumMod val="75000"/>
                  </a:schemeClr>
                </a:solidFill>
                <a:effectLst/>
              </a:rPr>
              <a:t>P×V</a:t>
            </a:r>
            <a:r>
              <a:rPr lang="ja-JP" altLang="en-US" sz="1400" b="1" i="0" dirty="0">
                <a:solidFill>
                  <a:schemeClr val="accent1">
                    <a:lumMod val="75000"/>
                  </a:schemeClr>
                </a:solidFill>
                <a:effectLst/>
              </a:rPr>
              <a:t>＝ｎ</a:t>
            </a:r>
            <a:r>
              <a:rPr lang="en-US" altLang="ja-JP" sz="1400" b="1" i="0" dirty="0">
                <a:solidFill>
                  <a:schemeClr val="accent1">
                    <a:lumMod val="75000"/>
                  </a:schemeClr>
                </a:solidFill>
                <a:effectLst/>
              </a:rPr>
              <a:t>×R×T</a:t>
            </a:r>
            <a:r>
              <a:rPr lang="ja-JP" altLang="en-US" sz="1400" b="1" i="0" dirty="0">
                <a:solidFill>
                  <a:schemeClr val="accent1">
                    <a:lumMod val="75000"/>
                  </a:schemeClr>
                </a:solidFill>
                <a:effectLst/>
              </a:rPr>
              <a:t>です</a:t>
            </a:r>
            <a:endParaRPr lang="en-US" altLang="ja-JP" sz="1400" b="1" i="0" dirty="0">
              <a:solidFill>
                <a:schemeClr val="accent1">
                  <a:lumMod val="75000"/>
                </a:schemeClr>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i="0" dirty="0">
              <a:solidFill>
                <a:schemeClr val="accent1">
                  <a:lumMod val="75000"/>
                </a:schemeClr>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i="0" dirty="0">
                <a:solidFill>
                  <a:schemeClr val="accent1">
                    <a:lumMod val="75000"/>
                  </a:schemeClr>
                </a:solidFill>
                <a:effectLst/>
              </a:rPr>
              <a:t>Ｎは理想気体の量、</a:t>
            </a:r>
            <a:r>
              <a:rPr lang="en-US" altLang="ja-JP" sz="1400" b="1" i="0" dirty="0">
                <a:solidFill>
                  <a:schemeClr val="accent1">
                    <a:lumMod val="75000"/>
                  </a:schemeClr>
                </a:solidFill>
                <a:effectLst/>
              </a:rPr>
              <a:t>R</a:t>
            </a:r>
            <a:r>
              <a:rPr lang="ja-JP" altLang="en-US" sz="1400" b="1" i="0" dirty="0">
                <a:solidFill>
                  <a:schemeClr val="accent1">
                    <a:lumMod val="75000"/>
                  </a:schemeClr>
                </a:solidFill>
                <a:effectLst/>
              </a:rPr>
              <a:t>は気体定数です。</a:t>
            </a:r>
            <a:endParaRPr lang="en-US" altLang="ja-JP" sz="1400" b="1" i="0" dirty="0">
              <a:solidFill>
                <a:schemeClr val="accent1">
                  <a:lumMod val="75000"/>
                </a:schemeClr>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400"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BBB0597C-FA93-4446-99D0-B9406236AB22}" type="slidenum">
              <a:rPr kumimoji="1" lang="ja-JP" altLang="en-US" smtClean="0"/>
              <a:t>14</a:t>
            </a:fld>
            <a:endParaRPr kumimoji="1" lang="ja-JP" altLang="en-US"/>
          </a:p>
        </p:txBody>
      </p:sp>
    </p:spTree>
    <p:extLst>
      <p:ext uri="{BB962C8B-B14F-4D97-AF65-F5344CB8AC3E}">
        <p14:creationId xmlns:p14="http://schemas.microsoft.com/office/powerpoint/2010/main" val="1168659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モルにについて説明します</a:t>
            </a:r>
            <a:endParaRPr kumimoji="1" lang="en-US" altLang="ja-JP" dirty="0"/>
          </a:p>
          <a:p>
            <a:endParaRPr kumimoji="1" lang="en-US" altLang="ja-JP" dirty="0"/>
          </a:p>
          <a:p>
            <a:r>
              <a:rPr kumimoji="1" lang="ja-JP" altLang="en-US" dirty="0"/>
              <a:t>モルとは原子や分子のセット数のことです</a:t>
            </a:r>
            <a:endParaRPr kumimoji="1" lang="en-US" altLang="ja-JP" dirty="0"/>
          </a:p>
          <a:p>
            <a:r>
              <a:rPr kumimoji="1" lang="ja-JP" altLang="en-US" dirty="0"/>
              <a:t>具体的に言うと、各原子や分子を６</a:t>
            </a:r>
            <a:r>
              <a:rPr kumimoji="1" lang="en-US" altLang="ja-JP" dirty="0"/>
              <a:t>×</a:t>
            </a:r>
            <a:r>
              <a:rPr lang="en-US" altLang="ja-JP" sz="1200" i="0" u="sng" dirty="0">
                <a:effectLst/>
              </a:rPr>
              <a:t>10</a:t>
            </a:r>
            <a:r>
              <a:rPr lang="en-US" altLang="ja-JP" sz="1200" i="0" u="sng" baseline="30000" dirty="0">
                <a:effectLst/>
              </a:rPr>
              <a:t>23</a:t>
            </a:r>
            <a:r>
              <a:rPr lang="ja-JP" altLang="en-US" sz="1200" i="0" dirty="0">
                <a:effectLst/>
              </a:rPr>
              <a:t>個集めると</a:t>
            </a:r>
            <a:r>
              <a:rPr lang="en-US" altLang="ja-JP" sz="1200" i="0" dirty="0">
                <a:effectLst/>
              </a:rPr>
              <a:t>1</a:t>
            </a:r>
            <a:r>
              <a:rPr lang="ja-JP" altLang="en-US" sz="1200" i="0" dirty="0">
                <a:effectLst/>
              </a:rPr>
              <a:t>モルになります</a:t>
            </a:r>
            <a:endParaRPr lang="en-US" altLang="ja-JP" sz="1200" i="0" dirty="0">
              <a:effectLst/>
            </a:endParaRPr>
          </a:p>
          <a:p>
            <a:r>
              <a:rPr lang="ja-JP" altLang="en-US" sz="1200" i="0" dirty="0">
                <a:effectLst/>
              </a:rPr>
              <a:t>この</a:t>
            </a:r>
            <a:r>
              <a:rPr lang="en-US" altLang="ja-JP" sz="1200" dirty="0"/>
              <a:t>6×10</a:t>
            </a:r>
            <a:r>
              <a:rPr lang="en-US" altLang="ja-JP" sz="1200" baseline="30000" dirty="0"/>
              <a:t>23</a:t>
            </a:r>
            <a:r>
              <a:rPr lang="ja-JP" altLang="en-US" sz="1200" dirty="0">
                <a:solidFill>
                  <a:srgbClr val="333333"/>
                </a:solidFill>
                <a:latin typeface="Hiragino Kaku Gothic ProN"/>
              </a:rPr>
              <a:t>個のことをアボガドロ数といいます</a:t>
            </a:r>
            <a:endParaRPr lang="en-US" altLang="ja-JP" sz="1200" dirty="0">
              <a:solidFill>
                <a:srgbClr val="333333"/>
              </a:solidFill>
              <a:latin typeface="Hiragino Kaku Gothic ProN"/>
            </a:endParaRPr>
          </a:p>
          <a:p>
            <a:endParaRPr lang="en-US" altLang="ja-JP" sz="1200" i="0" dirty="0">
              <a:solidFill>
                <a:srgbClr val="333333"/>
              </a:solidFill>
              <a:effectLst/>
              <a:latin typeface="Hiragino Kaku Gothic ProN"/>
            </a:endParaRPr>
          </a:p>
          <a:p>
            <a:r>
              <a:rPr lang="ja-JP" altLang="en-US" sz="1200" i="0" dirty="0">
                <a:solidFill>
                  <a:srgbClr val="333333"/>
                </a:solidFill>
                <a:effectLst/>
                <a:latin typeface="Hiragino Kaku Gothic ProN"/>
              </a:rPr>
              <a:t>モルのイメージなんですが、茶碗に入ったご飯に対して、お米○○粒とは数えませんよね？ふつうは茶碗一杯分とか○○合とか数えるはずです</a:t>
            </a:r>
            <a:endParaRPr lang="en-US" altLang="ja-JP" sz="1200" i="0" dirty="0">
              <a:solidFill>
                <a:srgbClr val="333333"/>
              </a:solidFill>
              <a:effectLst/>
              <a:latin typeface="Hiragino Kaku Gothic Pro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i="0" dirty="0">
                <a:solidFill>
                  <a:srgbClr val="333333"/>
                </a:solidFill>
                <a:effectLst/>
                <a:latin typeface="Hiragino Kaku Gothic ProN"/>
              </a:rPr>
              <a:t>モルも一緒で、原子や分子の</a:t>
            </a:r>
            <a:r>
              <a:rPr lang="en-US" altLang="ja-JP" b="1" i="0" u="sng" dirty="0">
                <a:solidFill>
                  <a:srgbClr val="FFC000"/>
                </a:solidFill>
                <a:effectLst/>
                <a:latin typeface="Hiragino Kaku Gothic ProN"/>
              </a:rPr>
              <a:t>6×10</a:t>
            </a:r>
            <a:r>
              <a:rPr lang="en-US" altLang="ja-JP" b="1" i="0" u="sng" baseline="30000" dirty="0">
                <a:solidFill>
                  <a:srgbClr val="FFC000"/>
                </a:solidFill>
                <a:effectLst/>
                <a:latin typeface="Hiragino Kaku Gothic ProN"/>
              </a:rPr>
              <a:t>23</a:t>
            </a:r>
            <a:r>
              <a:rPr lang="ja-JP" altLang="en-US" b="1" i="0" u="sng" dirty="0">
                <a:solidFill>
                  <a:srgbClr val="FFC000"/>
                </a:solidFill>
                <a:effectLst/>
                <a:latin typeface="Hiragino Kaku Gothic ProN"/>
              </a:rPr>
              <a:t>個の集まりを１</a:t>
            </a:r>
            <a:r>
              <a:rPr lang="en-US" altLang="ja-JP" b="1" i="0" u="sng" dirty="0">
                <a:solidFill>
                  <a:srgbClr val="FFC000"/>
                </a:solidFill>
                <a:effectLst/>
                <a:latin typeface="Hiragino Kaku Gothic ProN"/>
              </a:rPr>
              <a:t>mol</a:t>
            </a:r>
            <a:r>
              <a:rPr lang="ja-JP" altLang="en-US" b="1" i="0" u="sng" dirty="0">
                <a:solidFill>
                  <a:srgbClr val="FFC000"/>
                </a:solidFill>
                <a:effectLst/>
                <a:latin typeface="Hiragino Kaku Gothic ProN"/>
              </a:rPr>
              <a:t>と数えます</a:t>
            </a:r>
            <a:endParaRPr lang="ja-JP" altLang="en-US" sz="2800" b="1" u="sng" dirty="0">
              <a:solidFill>
                <a:srgbClr val="FFC000"/>
              </a:solidFill>
            </a:endParaRPr>
          </a:p>
          <a:p>
            <a:endParaRPr lang="en-US" altLang="ja-JP" sz="1200" i="0" dirty="0">
              <a:effectLst/>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BBB0597C-FA93-4446-99D0-B9406236AB22}" type="slidenum">
              <a:rPr kumimoji="1" lang="ja-JP" altLang="en-US" smtClean="0"/>
              <a:t>15</a:t>
            </a:fld>
            <a:endParaRPr kumimoji="1" lang="ja-JP" altLang="en-US"/>
          </a:p>
        </p:txBody>
      </p:sp>
    </p:spTree>
    <p:extLst>
      <p:ext uri="{BB962C8B-B14F-4D97-AF65-F5344CB8AC3E}">
        <p14:creationId xmlns:p14="http://schemas.microsoft.com/office/powerpoint/2010/main" val="427317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１モルあたりの質量は物質によって異なります。</a:t>
            </a:r>
            <a:endParaRPr kumimoji="1" lang="en-US" altLang="ja-JP" dirty="0"/>
          </a:p>
          <a:p>
            <a:r>
              <a:rPr kumimoji="1" lang="ja-JP" altLang="en-US" dirty="0"/>
              <a:t>ガス主でよく出題される単原子の質量はこの表のとおりです</a:t>
            </a:r>
            <a:endParaRPr kumimoji="1" lang="en-US" altLang="ja-JP" dirty="0"/>
          </a:p>
          <a:p>
            <a:endParaRPr kumimoji="1" lang="en-US" altLang="ja-JP" dirty="0"/>
          </a:p>
          <a:p>
            <a:r>
              <a:rPr kumimoji="1" lang="ja-JP" altLang="en-US" dirty="0"/>
              <a:t>分子の質量は、単原子の質量を合計することで求めることができます。</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BBB0597C-FA93-4446-99D0-B9406236AB22}" type="slidenum">
              <a:rPr kumimoji="1" lang="ja-JP" altLang="en-US" smtClean="0"/>
              <a:t>16</a:t>
            </a:fld>
            <a:endParaRPr kumimoji="1" lang="ja-JP" altLang="en-US"/>
          </a:p>
        </p:txBody>
      </p:sp>
    </p:spTree>
    <p:extLst>
      <p:ext uri="{BB962C8B-B14F-4D97-AF65-F5344CB8AC3E}">
        <p14:creationId xmlns:p14="http://schemas.microsoft.com/office/powerpoint/2010/main" val="412727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計算してみましょう</a:t>
            </a:r>
            <a:endParaRPr kumimoji="1" lang="en-US" altLang="ja-JP" dirty="0"/>
          </a:p>
          <a:p>
            <a:endParaRPr kumimoji="1" lang="en-US" altLang="ja-JP" dirty="0"/>
          </a:p>
          <a:p>
            <a:r>
              <a:rPr kumimoji="1" lang="ja-JP" altLang="en-US" dirty="0"/>
              <a:t>水のモル質量はいくらでしょうか？</a:t>
            </a:r>
            <a:endParaRPr kumimoji="1" lang="en-US" altLang="ja-JP" dirty="0"/>
          </a:p>
          <a:p>
            <a:endParaRPr kumimoji="1" lang="en-US" altLang="ja-JP" dirty="0"/>
          </a:p>
          <a:p>
            <a:r>
              <a:rPr kumimoji="1" lang="ja-JP" altLang="en-US" dirty="0"/>
              <a:t>また、質量３２</a:t>
            </a:r>
            <a:r>
              <a:rPr kumimoji="1" lang="en-US" altLang="ja-JP" dirty="0"/>
              <a:t>KG</a:t>
            </a:r>
            <a:r>
              <a:rPr kumimoji="1" lang="ja-JP" altLang="en-US" dirty="0"/>
              <a:t>の酸素のモル数はいくらでしょうか？</a:t>
            </a:r>
          </a:p>
          <a:p>
            <a:endParaRPr kumimoji="1" lang="ja-JP" altLang="en-US" dirty="0"/>
          </a:p>
        </p:txBody>
      </p:sp>
      <p:sp>
        <p:nvSpPr>
          <p:cNvPr id="4" name="スライド番号プレースホルダー 3"/>
          <p:cNvSpPr>
            <a:spLocks noGrp="1"/>
          </p:cNvSpPr>
          <p:nvPr>
            <p:ph type="sldNum" sz="quarter" idx="5"/>
          </p:nvPr>
        </p:nvSpPr>
        <p:spPr/>
        <p:txBody>
          <a:bodyPr/>
          <a:lstStyle/>
          <a:p>
            <a:fld id="{BBB0597C-FA93-4446-99D0-B9406236AB22}" type="slidenum">
              <a:rPr kumimoji="1" lang="ja-JP" altLang="en-US" smtClean="0"/>
              <a:t>17</a:t>
            </a:fld>
            <a:endParaRPr kumimoji="1" lang="ja-JP" altLang="en-US"/>
          </a:p>
        </p:txBody>
      </p:sp>
    </p:spTree>
    <p:extLst>
      <p:ext uri="{BB962C8B-B14F-4D97-AF65-F5344CB8AC3E}">
        <p14:creationId xmlns:p14="http://schemas.microsoft.com/office/powerpoint/2010/main" val="1639941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a:t>
            </a:r>
            <a:r>
              <a:rPr kumimoji="1" lang="ja-JP" altLang="en-US" dirty="0"/>
              <a:t>問目は、水は元素記号で表すと</a:t>
            </a:r>
            <a:r>
              <a:rPr kumimoji="1" lang="en-US" altLang="ja-JP" dirty="0"/>
              <a:t>H2O</a:t>
            </a:r>
            <a:r>
              <a:rPr kumimoji="1" lang="ja-JP" altLang="en-US" dirty="0"/>
              <a:t>になるので、モル質量１ｇの</a:t>
            </a:r>
            <a:r>
              <a:rPr kumimoji="1" lang="en-US" altLang="ja-JP" dirty="0"/>
              <a:t>H</a:t>
            </a:r>
            <a:r>
              <a:rPr kumimoji="1" lang="ja-JP" altLang="en-US" dirty="0"/>
              <a:t>が２つ、モル質量１６ｇの</a:t>
            </a:r>
            <a:r>
              <a:rPr kumimoji="1" lang="en-US" altLang="ja-JP" dirty="0"/>
              <a:t>O</a:t>
            </a:r>
            <a:r>
              <a:rPr kumimoji="1" lang="ja-JP" altLang="en-US" dirty="0"/>
              <a:t>が一つなので１８ｇになります</a:t>
            </a:r>
            <a:endParaRPr kumimoji="1" lang="en-US" altLang="ja-JP" dirty="0"/>
          </a:p>
          <a:p>
            <a:endParaRPr kumimoji="1" lang="en-US" altLang="ja-JP" dirty="0"/>
          </a:p>
          <a:p>
            <a:r>
              <a:rPr kumimoji="1" lang="en-US" altLang="ja-JP" dirty="0"/>
              <a:t>2</a:t>
            </a:r>
            <a:r>
              <a:rPr kumimoji="1" lang="ja-JP" altLang="en-US" dirty="0"/>
              <a:t>問目は、酸素</a:t>
            </a:r>
            <a:r>
              <a:rPr kumimoji="1" lang="en-US" altLang="ja-JP" dirty="0"/>
              <a:t>O2</a:t>
            </a:r>
            <a:r>
              <a:rPr kumimoji="1" lang="ja-JP" altLang="en-US" dirty="0"/>
              <a:t>の質量は</a:t>
            </a:r>
            <a:r>
              <a:rPr kumimoji="1" lang="en-US" altLang="ja-JP" dirty="0"/>
              <a:t>1</a:t>
            </a:r>
            <a:r>
              <a:rPr kumimoji="1" lang="ja-JP" altLang="en-US" dirty="0"/>
              <a:t>モルで３２ｇ</a:t>
            </a:r>
            <a:endParaRPr kumimoji="1" lang="en-US" altLang="ja-JP" dirty="0"/>
          </a:p>
          <a:p>
            <a:r>
              <a:rPr kumimoji="1" lang="ja-JP" altLang="en-US" dirty="0"/>
              <a:t>３２ｋｇ（３２０００ｇ）のモル数は、３２０００</a:t>
            </a:r>
            <a:r>
              <a:rPr kumimoji="1" lang="en-US" altLang="ja-JP" dirty="0"/>
              <a:t>/</a:t>
            </a:r>
            <a:r>
              <a:rPr kumimoji="1" lang="ja-JP" altLang="en-US" dirty="0"/>
              <a:t>３２で</a:t>
            </a:r>
            <a:r>
              <a:rPr kumimoji="1" lang="en-US" altLang="ja-JP" dirty="0"/>
              <a:t>1000</a:t>
            </a:r>
            <a:r>
              <a:rPr kumimoji="1" lang="ja-JP" altLang="en-US" dirty="0"/>
              <a:t>モル、もしくは１</a:t>
            </a:r>
            <a:r>
              <a:rPr kumimoji="1" lang="en-US" altLang="ja-JP" dirty="0"/>
              <a:t>K</a:t>
            </a:r>
            <a:r>
              <a:rPr kumimoji="1" lang="ja-JP" altLang="en-US" dirty="0"/>
              <a:t>モルになります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BBB0597C-FA93-4446-99D0-B9406236AB22}" type="slidenum">
              <a:rPr kumimoji="1" lang="ja-JP" altLang="en-US" smtClean="0"/>
              <a:t>18</a:t>
            </a:fld>
            <a:endParaRPr kumimoji="1" lang="ja-JP" altLang="en-US"/>
          </a:p>
        </p:txBody>
      </p:sp>
    </p:spTree>
    <p:extLst>
      <p:ext uri="{BB962C8B-B14F-4D97-AF65-F5344CB8AC3E}">
        <p14:creationId xmlns:p14="http://schemas.microsoft.com/office/powerpoint/2010/main" val="1543831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練習問題です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BBB0597C-FA93-4446-99D0-B9406236AB22}" type="slidenum">
              <a:rPr kumimoji="1" lang="ja-JP" altLang="en-US" smtClean="0"/>
              <a:t>19</a:t>
            </a:fld>
            <a:endParaRPr kumimoji="1" lang="ja-JP" altLang="en-US"/>
          </a:p>
        </p:txBody>
      </p:sp>
    </p:spTree>
    <p:extLst>
      <p:ext uri="{BB962C8B-B14F-4D97-AF65-F5344CB8AC3E}">
        <p14:creationId xmlns:p14="http://schemas.microsoft.com/office/powerpoint/2010/main" val="303493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ja-JP" altLang="en-US" dirty="0"/>
                  <a:t>使用する公式は、</a:t>
                </a:r>
                <a:r>
                  <a:rPr kumimoji="1" lang="en-US" altLang="ja-JP" dirty="0"/>
                  <a:t>PV=</a:t>
                </a:r>
                <a:r>
                  <a:rPr kumimoji="1" lang="ja-JP" altLang="en-US" dirty="0"/>
                  <a:t>ｎ</a:t>
                </a:r>
                <a:r>
                  <a:rPr kumimoji="1" lang="en-US" altLang="ja-JP" dirty="0"/>
                  <a:t>RT</a:t>
                </a:r>
                <a:r>
                  <a:rPr kumimoji="1" lang="ja-JP" altLang="en-US" dirty="0"/>
                  <a:t>です。</a:t>
                </a:r>
                <a:endParaRPr kumimoji="1" lang="en-US" altLang="ja-JP" dirty="0"/>
              </a:p>
              <a:p>
                <a:r>
                  <a:rPr kumimoji="1" lang="ja-JP" altLang="en-US" dirty="0"/>
                  <a:t>まず、二酸化炭素の質量から二酸化炭素のモル数を求めます</a:t>
                </a:r>
                <a:endParaRPr kumimoji="1" lang="en-US" altLang="ja-JP" dirty="0"/>
              </a:p>
              <a:p>
                <a:r>
                  <a:rPr kumimoji="1" lang="ja-JP" altLang="en-US" dirty="0"/>
                  <a:t>二酸化炭素</a:t>
                </a:r>
                <a:r>
                  <a:rPr kumimoji="1" lang="en-US" altLang="ja-JP" dirty="0"/>
                  <a:t>CO“</a:t>
                </a:r>
                <a:r>
                  <a:rPr kumimoji="1" lang="ja-JP" altLang="en-US" dirty="0"/>
                  <a:t>の</a:t>
                </a:r>
                <a:r>
                  <a:rPr kumimoji="1" lang="en-US" altLang="ja-JP" dirty="0"/>
                  <a:t>1</a:t>
                </a:r>
                <a:r>
                  <a:rPr kumimoji="1" lang="ja-JP" altLang="en-US" dirty="0"/>
                  <a:t>モルの質量は１２＋１６</a:t>
                </a:r>
                <a:r>
                  <a:rPr kumimoji="1" lang="en-US" altLang="ja-JP" dirty="0"/>
                  <a:t>×</a:t>
                </a:r>
                <a:r>
                  <a:rPr kumimoji="1" lang="ja-JP" altLang="en-US" dirty="0"/>
                  <a:t>２＝４４ｇです</a:t>
                </a:r>
                <a:endParaRPr kumimoji="1" lang="en-US" altLang="ja-JP" dirty="0"/>
              </a:p>
              <a:p>
                <a:r>
                  <a:rPr kumimoji="1" lang="ja-JP" altLang="en-US" dirty="0"/>
                  <a:t>二酸化炭素１１ｋｇのモル数は１１０００</a:t>
                </a:r>
                <a:r>
                  <a:rPr kumimoji="1" lang="en-US" altLang="ja-JP" dirty="0"/>
                  <a:t>/</a:t>
                </a:r>
                <a:r>
                  <a:rPr kumimoji="1" lang="ja-JP" altLang="en-US" dirty="0"/>
                  <a:t>４４＝２５０モルになります</a:t>
                </a:r>
                <a:endParaRPr kumimoji="1" lang="en-US" altLang="ja-JP" dirty="0"/>
              </a:p>
              <a:p>
                <a:endParaRPr kumimoji="1" lang="en-US" altLang="ja-JP" dirty="0"/>
              </a:p>
              <a:p>
                <a:r>
                  <a:rPr kumimoji="1" lang="ja-JP" altLang="en-US" dirty="0"/>
                  <a:t>代入する値は～</a:t>
                </a:r>
                <a:endParaRPr kumimoji="1" lang="en-US" altLang="ja-JP" dirty="0"/>
              </a:p>
              <a:p>
                <a:endParaRPr kumimoji="1" lang="en-US" altLang="ja-JP" dirty="0"/>
              </a:p>
              <a:p>
                <a:r>
                  <a:rPr kumimoji="1" lang="ja-JP" altLang="en-US" dirty="0"/>
                  <a:t>これらを式へ代入すると</a:t>
                </a:r>
                <a:r>
                  <a:rPr lang="en-US" altLang="ja-JP" sz="1200" dirty="0">
                    <a:latin typeface="メイリオ" panose="020B0604030504040204" pitchFamily="50" charset="-128"/>
                    <a:ea typeface="メイリオ" panose="020B0604030504040204" pitchFamily="50" charset="-128"/>
                  </a:rPr>
                  <a:t>830</a:t>
                </a:r>
                <a14:m>
                  <m:oMath xmlns:m="http://schemas.openxmlformats.org/officeDocument/2006/math">
                    <m:sSup>
                      <m:sSupPr>
                        <m:ctrlPr>
                          <a:rPr lang="en-US" altLang="ja-JP" sz="1200" i="1">
                            <a:latin typeface="Cambria Math" panose="02040503050406030204" pitchFamily="18" charset="0"/>
                          </a:rPr>
                        </m:ctrlPr>
                      </m:sSupPr>
                      <m:e>
                        <m:r>
                          <a:rPr lang="en-US" altLang="ja-JP" sz="1200" i="1">
                            <a:latin typeface="Cambria Math"/>
                          </a:rPr>
                          <m:t>×10</m:t>
                        </m:r>
                      </m:e>
                      <m:sup>
                        <m:r>
                          <a:rPr lang="en-US" altLang="ja-JP" sz="1200" i="1">
                            <a:latin typeface="Cambria Math"/>
                          </a:rPr>
                          <m:t>3</m:t>
                        </m:r>
                      </m:sup>
                    </m:sSup>
                  </m:oMath>
                </a14:m>
                <a:r>
                  <a:rPr lang="en-US" altLang="ja-JP" sz="1200" dirty="0">
                    <a:latin typeface="メイリオ" panose="020B0604030504040204" pitchFamily="50" charset="-128"/>
                    <a:ea typeface="メイリオ" panose="020B0604030504040204" pitchFamily="50" charset="-128"/>
                  </a:rPr>
                  <a:t>×V</a:t>
                </a: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250×8.3×300 </a:t>
                </a:r>
                <a:r>
                  <a:rPr lang="ja-JP" altLang="en-US" sz="1200" dirty="0">
                    <a:latin typeface="メイリオ" panose="020B0604030504040204" pitchFamily="50" charset="-128"/>
                    <a:ea typeface="メイリオ" panose="020B0604030504040204" pitchFamily="50" charset="-128"/>
                  </a:rPr>
                  <a:t>になります。</a:t>
                </a:r>
                <a:endParaRPr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両辺を</a:t>
                </a:r>
                <a:r>
                  <a:rPr lang="en-US" altLang="ja-JP" sz="1200" dirty="0">
                    <a:latin typeface="メイリオ" panose="020B0604030504040204" pitchFamily="50" charset="-128"/>
                    <a:ea typeface="メイリオ" panose="020B0604030504040204" pitchFamily="50" charset="-128"/>
                  </a:rPr>
                  <a:t>830</a:t>
                </a:r>
                <a14:m>
                  <m:oMath xmlns:m="http://schemas.openxmlformats.org/officeDocument/2006/math">
                    <m:sSup>
                      <m:sSupPr>
                        <m:ctrlPr>
                          <a:rPr lang="en-US" altLang="ja-JP" sz="1200" i="1">
                            <a:latin typeface="Cambria Math" panose="02040503050406030204" pitchFamily="18" charset="0"/>
                          </a:rPr>
                        </m:ctrlPr>
                      </m:sSupPr>
                      <m:e>
                        <m:r>
                          <a:rPr lang="en-US" altLang="ja-JP" sz="1200" i="1">
                            <a:latin typeface="Cambria Math"/>
                          </a:rPr>
                          <m:t>×10</m:t>
                        </m:r>
                      </m:e>
                      <m:sup>
                        <m:r>
                          <a:rPr lang="en-US" altLang="ja-JP" sz="1200" i="1">
                            <a:latin typeface="Cambria Math"/>
                          </a:rPr>
                          <m:t>3</m:t>
                        </m:r>
                      </m:sup>
                    </m:sSup>
                  </m:oMath>
                </a14:m>
                <a:r>
                  <a:rPr kumimoji="1" lang="ja-JP" altLang="en-US" dirty="0"/>
                  <a:t>で割ると</a:t>
                </a:r>
                <a:r>
                  <a:rPr lang="en-US" altLang="ja-JP" sz="1200" dirty="0">
                    <a:latin typeface="メイリオ" panose="020B0604030504040204" pitchFamily="50" charset="-128"/>
                    <a:ea typeface="メイリオ" panose="020B0604030504040204" pitchFamily="50" charset="-128"/>
                  </a:rPr>
                  <a:t>V</a:t>
                </a: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 </a:t>
                </a:r>
                <a14:m>
                  <m:oMath xmlns:m="http://schemas.openxmlformats.org/officeDocument/2006/math">
                    <m:f>
                      <m:fPr>
                        <m:ctrlPr>
                          <a:rPr lang="en-US" altLang="ja-JP" sz="1200" i="1" smtClean="0">
                            <a:latin typeface="Cambria Math" panose="02040503050406030204" pitchFamily="18" charset="0"/>
                            <a:ea typeface="メイリオ" panose="020B0604030504040204" pitchFamily="50" charset="-128"/>
                          </a:rPr>
                        </m:ctrlPr>
                      </m:fPr>
                      <m:num>
                        <m:r>
                          <m:rPr>
                            <m:nor/>
                          </m:rPr>
                          <a:rPr lang="en-US" altLang="ja-JP" sz="1200" dirty="0">
                            <a:latin typeface="メイリオ" panose="020B0604030504040204" pitchFamily="50" charset="-128"/>
                            <a:ea typeface="メイリオ" panose="020B0604030504040204" pitchFamily="50" charset="-128"/>
                          </a:rPr>
                          <m:t>250×8.3×300</m:t>
                        </m:r>
                      </m:num>
                      <m:den>
                        <m:r>
                          <m:rPr>
                            <m:nor/>
                          </m:rPr>
                          <a:rPr lang="en-US" altLang="ja-JP" sz="1200" dirty="0">
                            <a:latin typeface="メイリオ" panose="020B0604030504040204" pitchFamily="50" charset="-128"/>
                            <a:ea typeface="メイリオ" panose="020B0604030504040204" pitchFamily="50" charset="-128"/>
                          </a:rPr>
                          <m:t>830</m:t>
                        </m:r>
                        <m:sSup>
                          <m:sSupPr>
                            <m:ctrlPr>
                              <a:rPr lang="en-US" altLang="ja-JP" sz="1200" i="1">
                                <a:latin typeface="Cambria Math" panose="02040503050406030204" pitchFamily="18" charset="0"/>
                              </a:rPr>
                            </m:ctrlPr>
                          </m:sSupPr>
                          <m:e>
                            <m:r>
                              <a:rPr lang="en-US" altLang="ja-JP" sz="1200" i="1">
                                <a:latin typeface="Cambria Math"/>
                              </a:rPr>
                              <m:t>×10</m:t>
                            </m:r>
                          </m:e>
                          <m:sup>
                            <m:r>
                              <a:rPr lang="en-US" altLang="ja-JP" sz="1200" i="1">
                                <a:latin typeface="Cambria Math"/>
                              </a:rPr>
                              <m:t>3</m:t>
                            </m:r>
                          </m:sup>
                        </m:sSup>
                      </m:den>
                    </m:f>
                  </m:oMath>
                </a14:m>
                <a:r>
                  <a:rPr kumimoji="1" lang="ja-JP" altLang="en-US" dirty="0"/>
                  <a:t>になり、これを整理すると、</a:t>
                </a:r>
                <a:r>
                  <a:rPr lang="en-US" altLang="ja-JP" sz="1200" dirty="0">
                    <a:latin typeface="メイリオ" panose="020B0604030504040204" pitchFamily="50" charset="-128"/>
                    <a:ea typeface="メイリオ" panose="020B0604030504040204" pitchFamily="50" charset="-128"/>
                  </a:rPr>
                  <a:t>V</a:t>
                </a:r>
                <a:r>
                  <a:rPr lang="ja-JP" altLang="en-US" sz="1200" dirty="0">
                    <a:latin typeface="メイリオ" panose="020B0604030504040204" pitchFamily="50" charset="-128"/>
                    <a:ea typeface="メイリオ" panose="020B0604030504040204" pitchFamily="50" charset="-128"/>
                  </a:rPr>
                  <a:t>＝</a:t>
                </a:r>
                <a:r>
                  <a:rPr lang="en-US" altLang="ja-JP" sz="1200" b="1" u="sng" dirty="0">
                    <a:solidFill>
                      <a:srgbClr val="EAB200"/>
                    </a:solidFill>
                    <a:latin typeface="メイリオ" panose="020B0604030504040204" pitchFamily="50" charset="-128"/>
                    <a:ea typeface="メイリオ" panose="020B0604030504040204" pitchFamily="50" charset="-128"/>
                  </a:rPr>
                  <a:t>0.75 m</a:t>
                </a:r>
                <a:r>
                  <a:rPr lang="en-US" altLang="ja-JP" sz="1200" b="1" u="sng" baseline="30000" dirty="0">
                    <a:solidFill>
                      <a:srgbClr val="EAB200"/>
                    </a:solidFill>
                    <a:latin typeface="メイリオ" panose="020B0604030504040204" pitchFamily="50" charset="-128"/>
                    <a:ea typeface="メイリオ" panose="020B0604030504040204" pitchFamily="50" charset="-128"/>
                  </a:rPr>
                  <a:t>3</a:t>
                </a:r>
                <a:r>
                  <a:rPr lang="ja-JP" altLang="en-US" sz="1200" b="1" u="sng" dirty="0">
                    <a:solidFill>
                      <a:srgbClr val="EAB200"/>
                    </a:solidFill>
                    <a:latin typeface="メイリオ" panose="020B0604030504040204" pitchFamily="50" charset="-128"/>
                    <a:ea typeface="メイリオ" panose="020B0604030504040204" pitchFamily="50" charset="-128"/>
                  </a:rPr>
                  <a:t>　になります </a:t>
                </a:r>
                <a:endParaRPr kumimoji="1" lang="ja-JP" altLang="en-US" dirty="0"/>
              </a:p>
              <a:p>
                <a:endParaRPr kumimoji="1" lang="ja-JP" altLang="en-US" dirty="0"/>
              </a:p>
            </p:txBody>
          </p:sp>
        </mc:Choice>
        <mc:Fallback xmlns="">
          <p:sp>
            <p:nvSpPr>
              <p:cNvPr id="3" name="ノート プレースホルダー 2"/>
              <p:cNvSpPr>
                <a:spLocks noGrp="1"/>
              </p:cNvSpPr>
              <p:nvPr>
                <p:ph type="body" idx="1"/>
              </p:nvPr>
            </p:nvSpPr>
            <p:spPr/>
            <p:txBody>
              <a:bodyPr/>
              <a:lstStyle/>
              <a:p>
                <a:r>
                  <a:rPr kumimoji="1" lang="ja-JP" altLang="en-US" dirty="0"/>
                  <a:t>使用する公式は、</a:t>
                </a:r>
                <a:r>
                  <a:rPr kumimoji="1" lang="en-US" altLang="ja-JP" dirty="0"/>
                  <a:t>PV=</a:t>
                </a:r>
                <a:r>
                  <a:rPr kumimoji="1" lang="ja-JP" altLang="en-US" dirty="0"/>
                  <a:t>ｎ</a:t>
                </a:r>
                <a:r>
                  <a:rPr kumimoji="1" lang="en-US" altLang="ja-JP" dirty="0"/>
                  <a:t>RT</a:t>
                </a:r>
                <a:r>
                  <a:rPr kumimoji="1" lang="ja-JP" altLang="en-US" dirty="0"/>
                  <a:t>です。</a:t>
                </a:r>
                <a:endParaRPr kumimoji="1" lang="en-US" altLang="ja-JP" dirty="0"/>
              </a:p>
              <a:p>
                <a:r>
                  <a:rPr kumimoji="1" lang="ja-JP" altLang="en-US" dirty="0"/>
                  <a:t>まず、二酸化炭素の質量から二酸化炭素のモル数を求めます</a:t>
                </a:r>
                <a:endParaRPr kumimoji="1" lang="en-US" altLang="ja-JP" dirty="0"/>
              </a:p>
              <a:p>
                <a:r>
                  <a:rPr kumimoji="1" lang="ja-JP" altLang="en-US" dirty="0"/>
                  <a:t>二酸化炭素</a:t>
                </a:r>
                <a:r>
                  <a:rPr kumimoji="1" lang="en-US" altLang="ja-JP" dirty="0"/>
                  <a:t>CO“</a:t>
                </a:r>
                <a:r>
                  <a:rPr kumimoji="1" lang="ja-JP" altLang="en-US" dirty="0"/>
                  <a:t>の</a:t>
                </a:r>
                <a:r>
                  <a:rPr kumimoji="1" lang="en-US" altLang="ja-JP" dirty="0"/>
                  <a:t>1</a:t>
                </a:r>
                <a:r>
                  <a:rPr kumimoji="1" lang="ja-JP" altLang="en-US" dirty="0"/>
                  <a:t>モルの質量は１２＋１６</a:t>
                </a:r>
                <a:r>
                  <a:rPr kumimoji="1" lang="en-US" altLang="ja-JP" dirty="0"/>
                  <a:t>×</a:t>
                </a:r>
                <a:r>
                  <a:rPr kumimoji="1" lang="ja-JP" altLang="en-US" dirty="0"/>
                  <a:t>２＝４４ｇです</a:t>
                </a:r>
                <a:endParaRPr kumimoji="1" lang="en-US" altLang="ja-JP" dirty="0"/>
              </a:p>
              <a:p>
                <a:r>
                  <a:rPr kumimoji="1" lang="ja-JP" altLang="en-US" dirty="0"/>
                  <a:t>二酸化炭素１１ｋｇのモル数は１１０００</a:t>
                </a:r>
                <a:r>
                  <a:rPr kumimoji="1" lang="en-US" altLang="ja-JP" dirty="0"/>
                  <a:t>/</a:t>
                </a:r>
                <a:r>
                  <a:rPr kumimoji="1" lang="ja-JP" altLang="en-US" dirty="0"/>
                  <a:t>４４＝２５０モルになります</a:t>
                </a:r>
                <a:endParaRPr kumimoji="1" lang="en-US" altLang="ja-JP" dirty="0"/>
              </a:p>
              <a:p>
                <a:endParaRPr kumimoji="1" lang="en-US" altLang="ja-JP" dirty="0"/>
              </a:p>
              <a:p>
                <a:r>
                  <a:rPr kumimoji="1" lang="ja-JP" altLang="en-US" dirty="0"/>
                  <a:t>代入する値は～</a:t>
                </a:r>
                <a:endParaRPr kumimoji="1" lang="en-US" altLang="ja-JP" dirty="0"/>
              </a:p>
              <a:p>
                <a:endParaRPr kumimoji="1" lang="en-US" altLang="ja-JP" dirty="0"/>
              </a:p>
              <a:p>
                <a:r>
                  <a:rPr kumimoji="1" lang="ja-JP" altLang="en-US" dirty="0"/>
                  <a:t>これらを式へ代入すると</a:t>
                </a:r>
                <a:r>
                  <a:rPr lang="en-US" altLang="ja-JP" sz="1200" dirty="0">
                    <a:latin typeface="メイリオ" panose="020B0604030504040204" pitchFamily="50" charset="-128"/>
                    <a:ea typeface="メイリオ" panose="020B0604030504040204" pitchFamily="50" charset="-128"/>
                  </a:rPr>
                  <a:t>830</a:t>
                </a:r>
                <a:r>
                  <a:rPr lang="en-US" altLang="ja-JP" sz="1200" i="0">
                    <a:latin typeface="Cambria Math" panose="02040503050406030204" pitchFamily="18" charset="0"/>
                  </a:rPr>
                  <a:t>〖</a:t>
                </a:r>
                <a:r>
                  <a:rPr lang="en-US" altLang="ja-JP" sz="1200" i="0">
                    <a:latin typeface="Cambria Math"/>
                  </a:rPr>
                  <a:t>×10</a:t>
                </a:r>
                <a:r>
                  <a:rPr lang="en-US" altLang="ja-JP" sz="1200" i="0">
                    <a:latin typeface="Cambria Math" panose="02040503050406030204" pitchFamily="18" charset="0"/>
                  </a:rPr>
                  <a:t>〗^</a:t>
                </a:r>
                <a:r>
                  <a:rPr lang="en-US" altLang="ja-JP" sz="1200" i="0">
                    <a:latin typeface="Cambria Math"/>
                  </a:rPr>
                  <a:t>3</a:t>
                </a:r>
                <a:r>
                  <a:rPr lang="en-US" altLang="ja-JP" sz="1200" dirty="0">
                    <a:latin typeface="メイリオ" panose="020B0604030504040204" pitchFamily="50" charset="-128"/>
                    <a:ea typeface="メイリオ" panose="020B0604030504040204" pitchFamily="50" charset="-128"/>
                  </a:rPr>
                  <a:t>×V</a:t>
                </a: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250×8.3×300 </a:t>
                </a:r>
                <a:r>
                  <a:rPr lang="ja-JP" altLang="en-US" sz="1200" dirty="0">
                    <a:latin typeface="メイリオ" panose="020B0604030504040204" pitchFamily="50" charset="-128"/>
                    <a:ea typeface="メイリオ" panose="020B0604030504040204" pitchFamily="50" charset="-128"/>
                  </a:rPr>
                  <a:t>になります。</a:t>
                </a:r>
                <a:endParaRPr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両辺を</a:t>
                </a:r>
                <a:r>
                  <a:rPr lang="en-US" altLang="ja-JP" sz="1200" dirty="0">
                    <a:latin typeface="メイリオ" panose="020B0604030504040204" pitchFamily="50" charset="-128"/>
                    <a:ea typeface="メイリオ" panose="020B0604030504040204" pitchFamily="50" charset="-128"/>
                  </a:rPr>
                  <a:t>830</a:t>
                </a:r>
                <a:r>
                  <a:rPr lang="en-US" altLang="ja-JP" sz="1200" i="0">
                    <a:latin typeface="Cambria Math" panose="02040503050406030204" pitchFamily="18" charset="0"/>
                  </a:rPr>
                  <a:t>〖</a:t>
                </a:r>
                <a:r>
                  <a:rPr lang="en-US" altLang="ja-JP" sz="1200" i="0">
                    <a:latin typeface="Cambria Math"/>
                  </a:rPr>
                  <a:t>×10</a:t>
                </a:r>
                <a:r>
                  <a:rPr lang="en-US" altLang="ja-JP" sz="1200" i="0">
                    <a:latin typeface="Cambria Math" panose="02040503050406030204" pitchFamily="18" charset="0"/>
                  </a:rPr>
                  <a:t>〗^</a:t>
                </a:r>
                <a:r>
                  <a:rPr lang="en-US" altLang="ja-JP" sz="1200" i="0">
                    <a:latin typeface="Cambria Math"/>
                  </a:rPr>
                  <a:t>3</a:t>
                </a:r>
                <a:r>
                  <a:rPr kumimoji="1" lang="ja-JP" altLang="en-US" dirty="0"/>
                  <a:t>で割ると</a:t>
                </a:r>
                <a:r>
                  <a:rPr lang="en-US" altLang="ja-JP" sz="1200" dirty="0">
                    <a:latin typeface="メイリオ" panose="020B0604030504040204" pitchFamily="50" charset="-128"/>
                    <a:ea typeface="メイリオ" panose="020B0604030504040204" pitchFamily="50" charset="-128"/>
                  </a:rPr>
                  <a:t>V</a:t>
                </a: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 </a:t>
                </a:r>
                <a:r>
                  <a:rPr lang="en-US" altLang="ja-JP" sz="1200" i="0" dirty="0">
                    <a:latin typeface="メイリオ" panose="020B0604030504040204" pitchFamily="50" charset="-128"/>
                    <a:ea typeface="メイリオ" panose="020B0604030504040204" pitchFamily="50" charset="-128"/>
                  </a:rPr>
                  <a:t>"250×8.3×300</a:t>
                </a:r>
                <a:r>
                  <a:rPr lang="en-US" altLang="ja-JP" sz="1200" i="0" dirty="0">
                    <a:latin typeface="Cambria Math" panose="02040503050406030204" pitchFamily="18" charset="0"/>
                    <a:ea typeface="メイリオ" panose="020B0604030504040204" pitchFamily="50" charset="-128"/>
                  </a:rPr>
                  <a:t>" </a:t>
                </a:r>
                <a:r>
                  <a:rPr lang="en-US" altLang="ja-JP" sz="1200" i="0">
                    <a:latin typeface="Cambria Math" panose="02040503050406030204" pitchFamily="18" charset="0"/>
                    <a:ea typeface="メイリオ" panose="020B0604030504040204" pitchFamily="50" charset="-128"/>
                  </a:rPr>
                  <a:t>/(</a:t>
                </a:r>
                <a:r>
                  <a:rPr lang="en-US" altLang="ja-JP" sz="1200" i="0" dirty="0">
                    <a:latin typeface="Cambria Math" panose="02040503050406030204" pitchFamily="18" charset="0"/>
                    <a:ea typeface="メイリオ" panose="020B0604030504040204" pitchFamily="50" charset="-128"/>
                  </a:rPr>
                  <a:t>"</a:t>
                </a:r>
                <a:r>
                  <a:rPr lang="en-US" altLang="ja-JP" sz="1200" i="0" dirty="0">
                    <a:latin typeface="メイリオ" panose="020B0604030504040204" pitchFamily="50" charset="-128"/>
                    <a:ea typeface="メイリオ" panose="020B0604030504040204" pitchFamily="50" charset="-128"/>
                  </a:rPr>
                  <a:t>830</a:t>
                </a:r>
                <a:r>
                  <a:rPr lang="en-US" altLang="ja-JP" sz="1200" i="0">
                    <a:latin typeface="Cambria Math" panose="02040503050406030204" pitchFamily="18" charset="0"/>
                    <a:ea typeface="メイリオ" panose="020B0604030504040204" pitchFamily="50" charset="-128"/>
                  </a:rPr>
                  <a:t>" 〖</a:t>
                </a:r>
                <a:r>
                  <a:rPr lang="en-US" altLang="ja-JP" sz="1200" i="0">
                    <a:latin typeface="Cambria Math"/>
                  </a:rPr>
                  <a:t>×10</a:t>
                </a:r>
                <a:r>
                  <a:rPr lang="en-US" altLang="ja-JP" sz="1200" i="0">
                    <a:latin typeface="Cambria Math" panose="02040503050406030204" pitchFamily="18" charset="0"/>
                  </a:rPr>
                  <a:t>〗^</a:t>
                </a:r>
                <a:r>
                  <a:rPr lang="en-US" altLang="ja-JP" sz="1200" i="0">
                    <a:latin typeface="Cambria Math"/>
                  </a:rPr>
                  <a:t>3</a:t>
                </a:r>
                <a:r>
                  <a:rPr lang="en-US" altLang="ja-JP" sz="1200" i="0">
                    <a:latin typeface="Cambria Math" panose="02040503050406030204" pitchFamily="18" charset="0"/>
                  </a:rPr>
                  <a:t> )</a:t>
                </a:r>
                <a:r>
                  <a:rPr kumimoji="1" lang="ja-JP" altLang="en-US" dirty="0"/>
                  <a:t>になり、これを整理すると、</a:t>
                </a:r>
                <a:r>
                  <a:rPr lang="en-US" altLang="ja-JP" sz="1200" dirty="0">
                    <a:latin typeface="メイリオ" panose="020B0604030504040204" pitchFamily="50" charset="-128"/>
                    <a:ea typeface="メイリオ" panose="020B0604030504040204" pitchFamily="50" charset="-128"/>
                  </a:rPr>
                  <a:t>V</a:t>
                </a:r>
                <a:r>
                  <a:rPr lang="ja-JP" altLang="en-US" sz="1200" dirty="0">
                    <a:latin typeface="メイリオ" panose="020B0604030504040204" pitchFamily="50" charset="-128"/>
                    <a:ea typeface="メイリオ" panose="020B0604030504040204" pitchFamily="50" charset="-128"/>
                  </a:rPr>
                  <a:t>＝</a:t>
                </a:r>
                <a:r>
                  <a:rPr lang="en-US" altLang="ja-JP" sz="1200" b="1" u="sng" dirty="0">
                    <a:solidFill>
                      <a:srgbClr val="EAB200"/>
                    </a:solidFill>
                    <a:latin typeface="メイリオ" panose="020B0604030504040204" pitchFamily="50" charset="-128"/>
                    <a:ea typeface="メイリオ" panose="020B0604030504040204" pitchFamily="50" charset="-128"/>
                  </a:rPr>
                  <a:t>0.75 m</a:t>
                </a:r>
                <a:r>
                  <a:rPr lang="en-US" altLang="ja-JP" sz="1200" b="1" u="sng" baseline="30000" dirty="0">
                    <a:solidFill>
                      <a:srgbClr val="EAB200"/>
                    </a:solidFill>
                    <a:latin typeface="メイリオ" panose="020B0604030504040204" pitchFamily="50" charset="-128"/>
                    <a:ea typeface="メイリオ" panose="020B0604030504040204" pitchFamily="50" charset="-128"/>
                  </a:rPr>
                  <a:t>3</a:t>
                </a:r>
                <a:r>
                  <a:rPr lang="ja-JP" altLang="en-US" sz="1200" b="1" u="sng" dirty="0">
                    <a:solidFill>
                      <a:srgbClr val="EAB200"/>
                    </a:solidFill>
                    <a:latin typeface="メイリオ" panose="020B0604030504040204" pitchFamily="50" charset="-128"/>
                    <a:ea typeface="メイリオ" panose="020B0604030504040204" pitchFamily="50" charset="-128"/>
                  </a:rPr>
                  <a:t>　になります </a:t>
                </a:r>
                <a:endParaRPr kumimoji="1" lang="ja-JP" altLang="en-US" dirty="0"/>
              </a:p>
              <a:p>
                <a:endParaRPr kumimoji="1" lang="ja-JP" altLang="en-US" dirty="0"/>
              </a:p>
            </p:txBody>
          </p:sp>
        </mc:Fallback>
      </mc:AlternateContent>
      <p:sp>
        <p:nvSpPr>
          <p:cNvPr id="4" name="スライド番号プレースホルダー 3"/>
          <p:cNvSpPr>
            <a:spLocks noGrp="1"/>
          </p:cNvSpPr>
          <p:nvPr>
            <p:ph type="sldNum" sz="quarter" idx="5"/>
          </p:nvPr>
        </p:nvSpPr>
        <p:spPr/>
        <p:txBody>
          <a:bodyPr/>
          <a:lstStyle/>
          <a:p>
            <a:fld id="{BBB0597C-FA93-4446-99D0-B9406236AB22}" type="slidenum">
              <a:rPr kumimoji="1" lang="ja-JP" altLang="en-US" smtClean="0"/>
              <a:t>21</a:t>
            </a:fld>
            <a:endParaRPr kumimoji="1" lang="ja-JP" altLang="en-US"/>
          </a:p>
        </p:txBody>
      </p:sp>
    </p:spTree>
    <p:extLst>
      <p:ext uri="{BB962C8B-B14F-4D97-AF65-F5344CB8AC3E}">
        <p14:creationId xmlns:p14="http://schemas.microsoft.com/office/powerpoint/2010/main" val="4119673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まずは、ボイルの法則・シャルルの法則・ボイル</a:t>
            </a:r>
            <a:r>
              <a:rPr kumimoji="1" lang="en-US" altLang="ja-JP" dirty="0"/>
              <a:t>―</a:t>
            </a:r>
            <a:r>
              <a:rPr kumimoji="1" lang="ja-JP" altLang="en-US" dirty="0"/>
              <a:t>シャルルの法則について学習します</a:t>
            </a:r>
            <a:endParaRPr kumimoji="1" lang="en-US" altLang="ja-JP" dirty="0"/>
          </a:p>
          <a:p>
            <a:endParaRPr kumimoji="1" lang="en-US" altLang="ja-JP" dirty="0"/>
          </a:p>
          <a:p>
            <a:r>
              <a:rPr kumimoji="1" lang="ja-JP" altLang="en-US" dirty="0"/>
              <a:t>これらの問題は、ほぼ毎年出題されていて、かつ、難易度も高くないのでしっかりと覚えましょー！</a:t>
            </a:r>
          </a:p>
          <a:p>
            <a:endParaRPr kumimoji="1" lang="ja-JP" altLang="en-US" dirty="0"/>
          </a:p>
        </p:txBody>
      </p:sp>
      <p:sp>
        <p:nvSpPr>
          <p:cNvPr id="4" name="スライド番号プレースホルダー 3"/>
          <p:cNvSpPr>
            <a:spLocks noGrp="1"/>
          </p:cNvSpPr>
          <p:nvPr>
            <p:ph type="sldNum" sz="quarter" idx="5"/>
          </p:nvPr>
        </p:nvSpPr>
        <p:spPr/>
        <p:txBody>
          <a:bodyPr/>
          <a:lstStyle/>
          <a:p>
            <a:fld id="{BBB0597C-FA93-4446-99D0-B9406236AB22}" type="slidenum">
              <a:rPr kumimoji="1" lang="ja-JP" altLang="en-US" smtClean="0"/>
              <a:t>2</a:t>
            </a:fld>
            <a:endParaRPr kumimoji="1" lang="ja-JP" altLang="en-US"/>
          </a:p>
        </p:txBody>
      </p:sp>
    </p:spTree>
    <p:extLst>
      <p:ext uri="{BB962C8B-B14F-4D97-AF65-F5344CB8AC3E}">
        <p14:creationId xmlns:p14="http://schemas.microsoft.com/office/powerpoint/2010/main" val="1374577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続いては、ドルトンの分圧の法則になります。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BBB0597C-FA93-4446-99D0-B9406236AB22}" type="slidenum">
              <a:rPr kumimoji="1" lang="ja-JP" altLang="en-US" smtClean="0"/>
              <a:t>22</a:t>
            </a:fld>
            <a:endParaRPr kumimoji="1" lang="ja-JP" altLang="en-US"/>
          </a:p>
        </p:txBody>
      </p:sp>
    </p:spTree>
    <p:extLst>
      <p:ext uri="{BB962C8B-B14F-4D97-AF65-F5344CB8AC3E}">
        <p14:creationId xmlns:p14="http://schemas.microsoft.com/office/powerpoint/2010/main" val="3342479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ドルトンの分圧の法則は、混合気体の全圧は、成分気体の分圧の和に等しいという法則です</a:t>
            </a:r>
            <a:endParaRPr kumimoji="1" lang="en-US" altLang="ja-JP" dirty="0"/>
          </a:p>
          <a:p>
            <a:endParaRPr kumimoji="1" lang="en-US" altLang="ja-JP" dirty="0"/>
          </a:p>
          <a:p>
            <a:r>
              <a:rPr kumimoji="1" lang="ja-JP" altLang="en-US" dirty="0"/>
              <a:t>計算式は混合気体の各成分の分圧＝全圧</a:t>
            </a:r>
            <a:r>
              <a:rPr kumimoji="1" lang="en-US" altLang="ja-JP" dirty="0"/>
              <a:t>×</a:t>
            </a:r>
            <a:r>
              <a:rPr kumimoji="1" lang="ja-JP" altLang="en-US" dirty="0"/>
              <a:t>モル分率です。</a:t>
            </a:r>
            <a:endParaRPr kumimoji="1" lang="en-US" altLang="ja-JP" dirty="0"/>
          </a:p>
          <a:p>
            <a:endParaRPr kumimoji="1" lang="en-US" altLang="ja-JP" dirty="0"/>
          </a:p>
          <a:p>
            <a:r>
              <a:rPr kumimoji="1" lang="ja-JP" altLang="en-US" dirty="0"/>
              <a:t>気体</a:t>
            </a:r>
            <a:r>
              <a:rPr kumimoji="1" lang="en-US" altLang="ja-JP" dirty="0"/>
              <a:t>A</a:t>
            </a:r>
            <a:r>
              <a:rPr kumimoji="1" lang="ja-JP" altLang="en-US" dirty="0"/>
              <a:t>と気体</a:t>
            </a:r>
            <a:r>
              <a:rPr kumimoji="1" lang="en-US" altLang="ja-JP" dirty="0"/>
              <a:t>B</a:t>
            </a:r>
            <a:r>
              <a:rPr kumimoji="1" lang="ja-JP" altLang="en-US" dirty="0"/>
              <a:t>の混合気体の全圧は、気体</a:t>
            </a:r>
            <a:r>
              <a:rPr kumimoji="1" lang="en-US" altLang="ja-JP" dirty="0"/>
              <a:t>A</a:t>
            </a:r>
            <a:r>
              <a:rPr kumimoji="1" lang="ja-JP" altLang="en-US" dirty="0"/>
              <a:t>の分圧と気体</a:t>
            </a:r>
            <a:r>
              <a:rPr kumimoji="1" lang="en-US" altLang="ja-JP" dirty="0"/>
              <a:t>B</a:t>
            </a:r>
            <a:r>
              <a:rPr kumimoji="1" lang="ja-JP" altLang="en-US" dirty="0"/>
              <a:t>の分圧の和と等しいです。</a:t>
            </a:r>
            <a:endParaRPr kumimoji="1" lang="en-US" altLang="ja-JP" dirty="0"/>
          </a:p>
          <a:p>
            <a:endParaRPr kumimoji="1" lang="en-US" altLang="ja-JP" dirty="0"/>
          </a:p>
          <a:p>
            <a:r>
              <a:rPr kumimoji="1" lang="ja-JP" altLang="en-US" dirty="0"/>
              <a:t>また、分圧の比率とモル分率は等しいです</a:t>
            </a:r>
          </a:p>
        </p:txBody>
      </p:sp>
      <p:sp>
        <p:nvSpPr>
          <p:cNvPr id="4" name="スライド番号プレースホルダー 3"/>
          <p:cNvSpPr>
            <a:spLocks noGrp="1"/>
          </p:cNvSpPr>
          <p:nvPr>
            <p:ph type="sldNum" sz="quarter" idx="5"/>
          </p:nvPr>
        </p:nvSpPr>
        <p:spPr/>
        <p:txBody>
          <a:bodyPr/>
          <a:lstStyle/>
          <a:p>
            <a:fld id="{BBB0597C-FA93-4446-99D0-B9406236AB22}" type="slidenum">
              <a:rPr kumimoji="1" lang="ja-JP" altLang="en-US" smtClean="0"/>
              <a:t>23</a:t>
            </a:fld>
            <a:endParaRPr kumimoji="1" lang="ja-JP" altLang="en-US"/>
          </a:p>
        </p:txBody>
      </p:sp>
    </p:spTree>
    <p:extLst>
      <p:ext uri="{BB962C8B-B14F-4D97-AF65-F5344CB8AC3E}">
        <p14:creationId xmlns:p14="http://schemas.microsoft.com/office/powerpoint/2010/main" val="935986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ドルトンの分圧の法則より、モル分率と分圧の比率は等しいです</a:t>
            </a:r>
            <a:endParaRPr kumimoji="1" lang="en-US" altLang="ja-JP" dirty="0"/>
          </a:p>
          <a:p>
            <a:endParaRPr kumimoji="1" lang="en-US" altLang="ja-JP" dirty="0"/>
          </a:p>
          <a:p>
            <a:r>
              <a:rPr kumimoji="1" lang="ja-JP" altLang="en-US" dirty="0"/>
              <a:t>モル分率を求めるため、プロパンと窒素のモル数を確認します</a:t>
            </a:r>
            <a:endParaRPr kumimoji="1" lang="en-US" altLang="ja-JP" dirty="0"/>
          </a:p>
          <a:p>
            <a:r>
              <a:rPr kumimoji="1" lang="ja-JP" altLang="en-US" dirty="0"/>
              <a:t>プロパンは～１モルあたり４８ｇです</a:t>
            </a:r>
            <a:endParaRPr kumimoji="1" lang="en-US" altLang="ja-JP" dirty="0"/>
          </a:p>
          <a:p>
            <a:r>
              <a:rPr kumimoji="1" lang="ja-JP" altLang="en-US" dirty="0"/>
              <a:t>窒素は～</a:t>
            </a:r>
            <a:r>
              <a:rPr kumimoji="1" lang="en-US" altLang="ja-JP" dirty="0"/>
              <a:t>1</a:t>
            </a:r>
            <a:r>
              <a:rPr kumimoji="1" lang="ja-JP" altLang="en-US" dirty="0"/>
              <a:t>モルあたり２８ｇです</a:t>
            </a:r>
            <a:endParaRPr kumimoji="1" lang="en-US" altLang="ja-JP" dirty="0"/>
          </a:p>
          <a:p>
            <a:r>
              <a:rPr kumimoji="1" lang="ja-JP" altLang="en-US" dirty="0"/>
              <a:t>式へ代入します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メイリオ" panose="020B0604030504040204" pitchFamily="50" charset="-128"/>
                <a:ea typeface="メイリオ" panose="020B0604030504040204" pitchFamily="50" charset="-128"/>
              </a:rPr>
              <a:t>プロパンのモル質量：窒素のモル質量は１：１になります</a:t>
            </a:r>
            <a:endParaRPr lang="en-US" altLang="ja-JP" sz="12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メイリオ" panose="020B0604030504040204" pitchFamily="50" charset="-128"/>
                <a:ea typeface="メイリオ" panose="020B0604030504040204" pitchFamily="50" charset="-128"/>
              </a:rPr>
              <a:t>モル分率</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分圧の比率のため、</a:t>
            </a:r>
            <a:endParaRPr lang="en-US" altLang="ja-JP" sz="1200" dirty="0">
              <a:latin typeface="メイリオ" panose="020B0604030504040204" pitchFamily="50" charset="-128"/>
              <a:ea typeface="メイリオ" panose="020B0604030504040204" pitchFamily="50" charset="-128"/>
            </a:endParaRPr>
          </a:p>
          <a:p>
            <a:pPr eaLnBrk="1" hangingPunct="1">
              <a:buNone/>
            </a:pPr>
            <a:r>
              <a:rPr lang="ja-JP" altLang="en-US" sz="1200" dirty="0">
                <a:latin typeface="メイリオ" panose="020B0604030504040204" pitchFamily="50" charset="-128"/>
                <a:ea typeface="メイリオ" panose="020B0604030504040204" pitchFamily="50" charset="-128"/>
              </a:rPr>
              <a:t>分圧の比率は</a:t>
            </a:r>
            <a:r>
              <a:rPr lang="en-US" altLang="ja-JP" sz="1200" dirty="0">
                <a:latin typeface="メイリオ" panose="020B0604030504040204" pitchFamily="50" charset="-128"/>
                <a:ea typeface="メイリオ" panose="020B0604030504040204" pitchFamily="50" charset="-128"/>
              </a:rPr>
              <a:t>150</a:t>
            </a:r>
            <a:r>
              <a:rPr lang="ja-JP" altLang="en-US" sz="1200" dirty="0">
                <a:latin typeface="メイリオ" panose="020B0604030504040204" pitchFamily="50" charset="-128"/>
                <a:ea typeface="メイリオ" panose="020B0604030504040204" pitchFamily="50" charset="-128"/>
              </a:rPr>
              <a:t>ｋＰａ：</a:t>
            </a:r>
            <a:r>
              <a:rPr lang="en-US" altLang="ja-JP" sz="1200" dirty="0">
                <a:latin typeface="メイリオ" panose="020B0604030504040204" pitchFamily="50" charset="-128"/>
                <a:ea typeface="メイリオ" panose="020B0604030504040204" pitchFamily="50" charset="-128"/>
              </a:rPr>
              <a:t>150</a:t>
            </a:r>
            <a:r>
              <a:rPr lang="ja-JP" altLang="en-US" sz="1200" dirty="0">
                <a:latin typeface="メイリオ" panose="020B0604030504040204" pitchFamily="50" charset="-128"/>
                <a:ea typeface="メイリオ" panose="020B0604030504040204" pitchFamily="50" charset="-128"/>
              </a:rPr>
              <a:t>ｋＰａになるため、プロパンの分圧は</a:t>
            </a:r>
            <a:r>
              <a:rPr lang="en-US" altLang="ja-JP" sz="1200" b="1" dirty="0">
                <a:solidFill>
                  <a:srgbClr val="EAB200"/>
                </a:solidFill>
                <a:latin typeface="メイリオ" panose="020B0604030504040204" pitchFamily="50" charset="-128"/>
                <a:ea typeface="メイリオ" panose="020B0604030504040204" pitchFamily="50" charset="-128"/>
              </a:rPr>
              <a:t>150</a:t>
            </a:r>
            <a:r>
              <a:rPr lang="ja-JP" altLang="en-US" sz="1200" b="1" dirty="0">
                <a:solidFill>
                  <a:srgbClr val="EAB200"/>
                </a:solidFill>
                <a:latin typeface="メイリオ" panose="020B0604030504040204" pitchFamily="50" charset="-128"/>
                <a:ea typeface="メイリオ" panose="020B0604030504040204" pitchFamily="50" charset="-128"/>
              </a:rPr>
              <a:t>ｋＰａになります</a:t>
            </a:r>
            <a:endParaRPr lang="en-US" altLang="ja-JP" sz="1200" b="1" dirty="0">
              <a:solidFill>
                <a:srgbClr val="EAB2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latin typeface="メイリオ" panose="020B0604030504040204" pitchFamily="50" charset="-128"/>
              <a:ea typeface="メイリオ" panose="020B0604030504040204" pitchFamily="50" charset="-128"/>
            </a:endParaRPr>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BBB0597C-FA93-4446-99D0-B9406236AB22}" type="slidenum">
              <a:rPr kumimoji="1" lang="ja-JP" altLang="en-US" smtClean="0"/>
              <a:t>27</a:t>
            </a:fld>
            <a:endParaRPr kumimoji="1" lang="ja-JP" altLang="en-US"/>
          </a:p>
        </p:txBody>
      </p:sp>
    </p:spTree>
    <p:extLst>
      <p:ext uri="{BB962C8B-B14F-4D97-AF65-F5344CB8AC3E}">
        <p14:creationId xmlns:p14="http://schemas.microsoft.com/office/powerpoint/2010/main" val="1393204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続いては、臨界現象になります</a:t>
            </a:r>
            <a:endParaRPr kumimoji="1" lang="en-US" altLang="ja-JP" dirty="0"/>
          </a:p>
          <a:p>
            <a:endParaRPr kumimoji="1" lang="en-US" altLang="ja-JP" dirty="0"/>
          </a:p>
          <a:p>
            <a:r>
              <a:rPr kumimoji="1" lang="ja-JP" altLang="en-US" dirty="0"/>
              <a:t>出題頻度はそこまで高くないですが、ガス技術の製造の分野でメタンの臨界温度についての出題もあるので、概念だけでも覚えておきましょう！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BBB0597C-FA93-4446-99D0-B9406236AB22}" type="slidenum">
              <a:rPr kumimoji="1" lang="ja-JP" altLang="en-US" smtClean="0"/>
              <a:t>28</a:t>
            </a:fld>
            <a:endParaRPr kumimoji="1" lang="ja-JP" altLang="en-US"/>
          </a:p>
        </p:txBody>
      </p:sp>
    </p:spTree>
    <p:extLst>
      <p:ext uri="{BB962C8B-B14F-4D97-AF65-F5344CB8AC3E}">
        <p14:creationId xmlns:p14="http://schemas.microsoft.com/office/powerpoint/2010/main" val="3616631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a:extLst>
              <a:ext uri="{FF2B5EF4-FFF2-40B4-BE49-F238E27FC236}">
                <a16:creationId xmlns:a16="http://schemas.microsoft.com/office/drawing/2014/main" id="{85A7ED7C-D6C4-4148-9EEB-06B90EB60E3C}"/>
              </a:ext>
            </a:extLst>
          </p:cNvPr>
          <p:cNvSpPr>
            <a:spLocks noGrp="1"/>
          </p:cNvSpPr>
          <p:nvPr>
            <p:ph type="body" idx="1"/>
          </p:nvPr>
        </p:nvSpPr>
        <p:spPr/>
        <p:txBody>
          <a:bodyPr/>
          <a:lstStyle/>
          <a:p>
            <a:r>
              <a:rPr kumimoji="1" lang="ja-JP" altLang="en-US" dirty="0"/>
              <a:t>気体が液体との共存領域を経ずに、直接液体に変わる現象を臨界現象、その点を臨界点といいます</a:t>
            </a:r>
            <a:endParaRPr kumimoji="1" lang="en-US" altLang="ja-JP" dirty="0"/>
          </a:p>
          <a:p>
            <a:endParaRPr kumimoji="1" lang="en-US" altLang="ja-JP" dirty="0"/>
          </a:p>
          <a:p>
            <a:r>
              <a:rPr kumimoji="1" lang="ja-JP" altLang="en-US" dirty="0"/>
              <a:t>臨界温度以上では、圧力をどんなに上げても期待を液化することはできない</a:t>
            </a:r>
            <a:endParaRPr kumimoji="1" lang="en-US" altLang="ja-JP" dirty="0"/>
          </a:p>
          <a:p>
            <a:endParaRPr kumimoji="1" lang="en-US" altLang="ja-JP" dirty="0"/>
          </a:p>
          <a:p>
            <a:r>
              <a:rPr kumimoji="1" lang="ja-JP" altLang="en-US" dirty="0"/>
              <a:t>ちなみに、メタンの臨界温度はー８２℃のため、常温ではいくら圧縮しても液化することはできません</a:t>
            </a:r>
          </a:p>
          <a:p>
            <a:endParaRPr kumimoji="1" lang="ja-JP"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続いては、粘性・粘度です</a:t>
            </a:r>
            <a:endParaRPr kumimoji="1" lang="en-US" altLang="ja-JP" dirty="0"/>
          </a:p>
          <a:p>
            <a:endParaRPr kumimoji="1" lang="en-US" altLang="ja-JP" dirty="0"/>
          </a:p>
          <a:p>
            <a:r>
              <a:rPr kumimoji="1" lang="ja-JP" altLang="en-US" dirty="0"/>
              <a:t>出題頻度は低いですが、</a:t>
            </a:r>
            <a:r>
              <a:rPr kumimoji="1" lang="en-US" altLang="ja-JP" dirty="0"/>
              <a:t>part</a:t>
            </a:r>
            <a:r>
              <a:rPr kumimoji="1" lang="ja-JP" altLang="en-US" dirty="0"/>
              <a:t>５の流体の分野でも出てきます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BBB0597C-FA93-4446-99D0-B9406236AB22}" type="slidenum">
              <a:rPr kumimoji="1" lang="ja-JP" altLang="en-US" smtClean="0"/>
              <a:t>31</a:t>
            </a:fld>
            <a:endParaRPr kumimoji="1" lang="ja-JP" altLang="en-US"/>
          </a:p>
        </p:txBody>
      </p:sp>
    </p:spTree>
    <p:extLst>
      <p:ext uri="{BB962C8B-B14F-4D97-AF65-F5344CB8AC3E}">
        <p14:creationId xmlns:p14="http://schemas.microsoft.com/office/powerpoint/2010/main" val="1646624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a:extLst>
              <a:ext uri="{FF2B5EF4-FFF2-40B4-BE49-F238E27FC236}">
                <a16:creationId xmlns:a16="http://schemas.microsoft.com/office/drawing/2014/main" id="{0CCB145F-6774-426C-BF08-DBB6484EB9B4}"/>
              </a:ext>
            </a:extLst>
          </p:cNvPr>
          <p:cNvSpPr>
            <a:spLocks noGrp="1"/>
          </p:cNvSpPr>
          <p:nvPr>
            <p:ph type="body" idx="1"/>
          </p:nvPr>
        </p:nvSpPr>
        <p:spPr/>
        <p:txBody>
          <a:bodyPr/>
          <a:lstStyle/>
          <a:p>
            <a:r>
              <a:rPr kumimoji="1" lang="ja-JP" altLang="en-US" dirty="0"/>
              <a:t>粘性とは、</a:t>
            </a:r>
            <a:r>
              <a:rPr lang="ja-JP" altLang="en-US" sz="1200" dirty="0">
                <a:solidFill>
                  <a:srgbClr val="333333"/>
                </a:solidFill>
                <a:latin typeface="Hiragino Kaku Gothic ProN"/>
              </a:rPr>
              <a:t>液体や気体が流動する際、各成分が互いに抵抗しあう性質のことを言います。</a:t>
            </a:r>
            <a:endParaRPr lang="en-US" altLang="ja-JP" sz="1200" dirty="0">
              <a:solidFill>
                <a:srgbClr val="333333"/>
              </a:solidFill>
              <a:latin typeface="Hiragino Kaku Gothic ProN"/>
            </a:endParaRPr>
          </a:p>
          <a:p>
            <a:r>
              <a:rPr kumimoji="1" lang="ja-JP" altLang="en-US" sz="1200" dirty="0">
                <a:solidFill>
                  <a:srgbClr val="333333"/>
                </a:solidFill>
                <a:latin typeface="Hiragino Kaku Gothic ProN"/>
              </a:rPr>
              <a:t>粘度とは、抵抗しあう程度のことを言います</a:t>
            </a:r>
            <a:endParaRPr kumimoji="1" lang="en-US" altLang="ja-JP" sz="1200" dirty="0">
              <a:solidFill>
                <a:srgbClr val="333333"/>
              </a:solidFill>
              <a:latin typeface="Hiragino Kaku Gothic ProN"/>
            </a:endParaRPr>
          </a:p>
          <a:p>
            <a:endParaRPr kumimoji="1" lang="en-US" altLang="ja-JP" sz="1200" dirty="0">
              <a:solidFill>
                <a:srgbClr val="333333"/>
              </a:solidFill>
              <a:latin typeface="Hiragino Kaku Gothic Pro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333333"/>
                </a:solidFill>
                <a:latin typeface="Hiragino Kaku Gothic ProN"/>
              </a:rPr>
              <a:t>気体の</a:t>
            </a:r>
            <a:r>
              <a:rPr lang="ja-JP" altLang="en-US" sz="1200" b="1" u="sng" dirty="0">
                <a:solidFill>
                  <a:srgbClr val="EAB200"/>
                </a:solidFill>
                <a:latin typeface="Hiragino Kaku Gothic ProN"/>
              </a:rPr>
              <a:t>粘度</a:t>
            </a:r>
            <a:r>
              <a:rPr lang="ja-JP" altLang="en-US" sz="1200" dirty="0">
                <a:solidFill>
                  <a:srgbClr val="333333"/>
                </a:solidFill>
                <a:latin typeface="Hiragino Kaku Gothic ProN"/>
              </a:rPr>
              <a:t>は</a:t>
            </a:r>
            <a:r>
              <a:rPr lang="ja-JP" altLang="en-US" sz="1200" b="1" u="sng" dirty="0">
                <a:solidFill>
                  <a:srgbClr val="EAB200"/>
                </a:solidFill>
                <a:latin typeface="Hiragino Kaku Gothic ProN"/>
              </a:rPr>
              <a:t>温度が高く</a:t>
            </a:r>
            <a:r>
              <a:rPr lang="ja-JP" altLang="en-US" sz="1200" dirty="0">
                <a:solidFill>
                  <a:srgbClr val="333333"/>
                </a:solidFill>
                <a:latin typeface="Hiragino Kaku Gothic ProN"/>
              </a:rPr>
              <a:t>なると大きくなるが、</a:t>
            </a:r>
            <a:r>
              <a:rPr lang="ja-JP" altLang="en-US" sz="1200" b="1" u="sng" dirty="0">
                <a:solidFill>
                  <a:srgbClr val="EAB200"/>
                </a:solidFill>
                <a:latin typeface="Hiragino Kaku Gothic ProN"/>
              </a:rPr>
              <a:t>圧力が変わってもほとんど変わらないです</a:t>
            </a:r>
            <a:endParaRPr lang="en-US" altLang="ja-JP" sz="1200" b="1" u="sng" dirty="0">
              <a:solidFill>
                <a:srgbClr val="EAB200"/>
              </a:solidFill>
              <a:latin typeface="Hiragino Kaku Gothic ProN"/>
            </a:endParaRPr>
          </a:p>
          <a:p>
            <a:endParaRPr kumimoji="1" lang="ja-JP" altLang="en-US" dirty="0"/>
          </a:p>
          <a:p>
            <a:endParaRPr kumimoji="1" lang="ja-JP"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続いては、ヘンリーの法則です</a:t>
            </a:r>
            <a:endParaRPr kumimoji="1" lang="en-US" altLang="ja-JP" dirty="0"/>
          </a:p>
          <a:p>
            <a:endParaRPr kumimoji="1" lang="en-US" altLang="ja-JP" dirty="0"/>
          </a:p>
          <a:p>
            <a:r>
              <a:rPr kumimoji="1" lang="ja-JP" altLang="en-US" dirty="0"/>
              <a:t>出題の頻度は高くないですが、内容が簡単で覚えやすいので頭に入れておきましょう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BBB0597C-FA93-4446-99D0-B9406236AB22}" type="slidenum">
              <a:rPr kumimoji="1" lang="ja-JP" altLang="en-US" smtClean="0"/>
              <a:t>34</a:t>
            </a:fld>
            <a:endParaRPr kumimoji="1" lang="ja-JP" altLang="en-US"/>
          </a:p>
        </p:txBody>
      </p:sp>
    </p:spTree>
    <p:extLst>
      <p:ext uri="{BB962C8B-B14F-4D97-AF65-F5344CB8AC3E}">
        <p14:creationId xmlns:p14="http://schemas.microsoft.com/office/powerpoint/2010/main" val="2376244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a:extLst>
              <a:ext uri="{FF2B5EF4-FFF2-40B4-BE49-F238E27FC236}">
                <a16:creationId xmlns:a16="http://schemas.microsoft.com/office/drawing/2014/main" id="{5D627EA4-2DE2-4580-AAE1-D32A52BF9C9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ヘンリーの法則とは、</a:t>
            </a:r>
            <a:r>
              <a:rPr lang="ja-JP" altLang="en-US" sz="1200" b="0" i="0" dirty="0">
                <a:solidFill>
                  <a:srgbClr val="333333"/>
                </a:solidFill>
                <a:effectLst/>
                <a:latin typeface="Hiragino Kaku Gothic ProN"/>
              </a:rPr>
              <a:t>溶解度が</a:t>
            </a:r>
            <a:r>
              <a:rPr lang="ja-JP" altLang="en-US" sz="1200" b="1" i="0" u="sng" dirty="0">
                <a:solidFill>
                  <a:srgbClr val="EAB200"/>
                </a:solidFill>
                <a:effectLst/>
                <a:latin typeface="Hiragino Kaku Gothic ProN"/>
              </a:rPr>
              <a:t>小さい</a:t>
            </a:r>
            <a:r>
              <a:rPr lang="ja-JP" altLang="en-US" sz="1200" b="0" i="0" dirty="0">
                <a:solidFill>
                  <a:srgbClr val="333333"/>
                </a:solidFill>
                <a:effectLst/>
                <a:latin typeface="Hiragino Kaku Gothic ProN"/>
              </a:rPr>
              <a:t>気体では、一定温度で液体に溶解する</a:t>
            </a:r>
            <a:r>
              <a:rPr lang="ja-JP" altLang="en-US" sz="1200" b="1" i="0" u="sng" dirty="0">
                <a:solidFill>
                  <a:srgbClr val="EAB200"/>
                </a:solidFill>
                <a:effectLst/>
                <a:latin typeface="Hiragino Kaku Gothic ProN"/>
              </a:rPr>
              <a:t>気体の量</a:t>
            </a:r>
            <a:r>
              <a:rPr lang="ja-JP" altLang="en-US" sz="1200" b="0" i="0" dirty="0">
                <a:solidFill>
                  <a:srgbClr val="333333"/>
                </a:solidFill>
                <a:effectLst/>
                <a:latin typeface="Hiragino Kaku Gothic ProN"/>
              </a:rPr>
              <a:t>は</a:t>
            </a:r>
            <a:r>
              <a:rPr lang="ja-JP" altLang="en-US" sz="1200" b="1" i="0" u="sng" dirty="0">
                <a:solidFill>
                  <a:srgbClr val="EAB200"/>
                </a:solidFill>
                <a:effectLst/>
                <a:latin typeface="Hiragino Kaku Gothic ProN"/>
              </a:rPr>
              <a:t>気体の圧力</a:t>
            </a:r>
            <a:r>
              <a:rPr lang="ja-JP" altLang="en-US" sz="1200" b="0" i="0" dirty="0">
                <a:solidFill>
                  <a:srgbClr val="333333"/>
                </a:solidFill>
                <a:effectLst/>
                <a:latin typeface="Hiragino Kaku Gothic ProN"/>
              </a:rPr>
              <a:t>に</a:t>
            </a:r>
            <a:r>
              <a:rPr lang="ja-JP" altLang="en-US" sz="1200" b="1" i="0" u="sng" dirty="0">
                <a:solidFill>
                  <a:srgbClr val="EAB200"/>
                </a:solidFill>
                <a:effectLst/>
                <a:latin typeface="Hiragino Kaku Gothic ProN"/>
              </a:rPr>
              <a:t>比例</a:t>
            </a:r>
            <a:r>
              <a:rPr kumimoji="1" lang="ja-JP" altLang="en-US" dirty="0"/>
              <a:t>するという法則です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図のように圧力をかけるとかけるほど溶解する気体の量が増えていきます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ちなみに、炭酸飲料はヘンリーの法則に基づき、液体にめちゃくちゃ圧力をかけて二酸化炭素を溶かしています</a:t>
            </a:r>
          </a:p>
          <a:p>
            <a:endParaRPr kumimoji="1" lang="ja-JP" altLang="en-US" dirty="0"/>
          </a:p>
        </p:txBody>
      </p:sp>
    </p:spTree>
    <p:extLst>
      <p:ext uri="{BB962C8B-B14F-4D97-AF65-F5344CB8AC3E}">
        <p14:creationId xmlns:p14="http://schemas.microsoft.com/office/powerpoint/2010/main" val="1811563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ボイルの法則とは、温度が一定の時、気体の圧力と体積は反比例するという法則です。</a:t>
            </a:r>
            <a:endParaRPr kumimoji="1" lang="en-US" altLang="ja-JP" dirty="0"/>
          </a:p>
          <a:p>
            <a:endParaRPr kumimoji="1" lang="en-US" altLang="ja-JP" dirty="0"/>
          </a:p>
          <a:p>
            <a:r>
              <a:rPr kumimoji="1" lang="ja-JP" altLang="en-US" dirty="0"/>
              <a:t>計算式は</a:t>
            </a:r>
            <a:r>
              <a:rPr kumimoji="1" lang="en-US" altLang="ja-JP" dirty="0"/>
              <a:t>P×V=</a:t>
            </a:r>
            <a:r>
              <a:rPr kumimoji="1" lang="ja-JP" altLang="en-US" dirty="0"/>
              <a:t>一定、または、</a:t>
            </a:r>
            <a:r>
              <a:rPr kumimoji="1" lang="en-US" altLang="ja-JP" dirty="0"/>
              <a:t>P1×V</a:t>
            </a:r>
            <a:r>
              <a:rPr kumimoji="1" lang="ja-JP" altLang="en-US" dirty="0"/>
              <a:t>１＝</a:t>
            </a:r>
            <a:r>
              <a:rPr kumimoji="1" lang="en-US" altLang="ja-JP" dirty="0"/>
              <a:t>P2×V2</a:t>
            </a:r>
            <a:r>
              <a:rPr kumimoji="1" lang="ja-JP" altLang="en-US" dirty="0"/>
              <a:t>です。</a:t>
            </a:r>
            <a:endParaRPr kumimoji="1" lang="en-US" altLang="ja-JP" dirty="0"/>
          </a:p>
          <a:p>
            <a:r>
              <a:rPr kumimoji="1" lang="en-US" altLang="ja-JP" dirty="0"/>
              <a:t>P</a:t>
            </a:r>
            <a:r>
              <a:rPr kumimoji="1" lang="ja-JP" altLang="en-US" dirty="0"/>
              <a:t>は圧力（プレッシャー）で、</a:t>
            </a:r>
            <a:r>
              <a:rPr kumimoji="1" lang="en-US" altLang="ja-JP" dirty="0"/>
              <a:t>V</a:t>
            </a:r>
            <a:r>
              <a:rPr kumimoji="1" lang="ja-JP" altLang="en-US" dirty="0"/>
              <a:t>は体積（ボリュームです）</a:t>
            </a:r>
            <a:endParaRPr kumimoji="1" lang="en-US" altLang="ja-JP" dirty="0"/>
          </a:p>
          <a:p>
            <a:endParaRPr kumimoji="1" lang="en-US" altLang="ja-JP" dirty="0"/>
          </a:p>
          <a:p>
            <a:r>
              <a:rPr kumimoji="1" lang="ja-JP" altLang="en-US" dirty="0"/>
              <a:t>イメージとしては、風船に外から圧力をかけるとその圧力の大きさに応じて風船の大きさが小さくなるみたいな感じです</a:t>
            </a:r>
            <a:endParaRPr kumimoji="1" lang="en-US" altLang="ja-JP" dirty="0"/>
          </a:p>
          <a:p>
            <a:endParaRPr kumimoji="1" lang="en-US" altLang="ja-JP" dirty="0"/>
          </a:p>
          <a:p>
            <a:r>
              <a:rPr kumimoji="1" lang="ja-JP" altLang="en-US" dirty="0"/>
              <a:t>温度が一定の場合圧力が高くなると体積は小さくなります。圧力が２倍なら体積は</a:t>
            </a:r>
            <a:r>
              <a:rPr kumimoji="1" lang="en-US" altLang="ja-JP" dirty="0"/>
              <a:t>1/2</a:t>
            </a:r>
          </a:p>
          <a:p>
            <a:endParaRPr kumimoji="1" lang="ja-JP" altLang="en-US" dirty="0"/>
          </a:p>
        </p:txBody>
      </p:sp>
      <p:sp>
        <p:nvSpPr>
          <p:cNvPr id="4" name="スライド番号プレースホルダー 3"/>
          <p:cNvSpPr>
            <a:spLocks noGrp="1"/>
          </p:cNvSpPr>
          <p:nvPr>
            <p:ph type="sldNum" sz="quarter" idx="5"/>
          </p:nvPr>
        </p:nvSpPr>
        <p:spPr/>
        <p:txBody>
          <a:bodyPr/>
          <a:lstStyle/>
          <a:p>
            <a:fld id="{BBB0597C-FA93-4446-99D0-B9406236AB22}" type="slidenum">
              <a:rPr kumimoji="1" lang="ja-JP" altLang="en-US" smtClean="0"/>
              <a:t>3</a:t>
            </a:fld>
            <a:endParaRPr kumimoji="1" lang="ja-JP" altLang="en-US"/>
          </a:p>
        </p:txBody>
      </p:sp>
    </p:spTree>
    <p:extLst>
      <p:ext uri="{BB962C8B-B14F-4D97-AF65-F5344CB8AC3E}">
        <p14:creationId xmlns:p14="http://schemas.microsoft.com/office/powerpoint/2010/main" val="1259899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ここで練習問題です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BBB0597C-FA93-4446-99D0-B9406236AB22}" type="slidenum">
              <a:rPr kumimoji="1" lang="ja-JP" altLang="en-US" smtClean="0"/>
              <a:t>4</a:t>
            </a:fld>
            <a:endParaRPr kumimoji="1" lang="ja-JP" altLang="en-US"/>
          </a:p>
        </p:txBody>
      </p:sp>
    </p:spTree>
    <p:extLst>
      <p:ext uri="{BB962C8B-B14F-4D97-AF65-F5344CB8AC3E}">
        <p14:creationId xmlns:p14="http://schemas.microsoft.com/office/powerpoint/2010/main" val="4198136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シャルルの法則は、圧力が一定の時、体積は絶対温度に比例するという法則です</a:t>
            </a:r>
            <a:endParaRPr kumimoji="1" lang="en-US" altLang="ja-JP" dirty="0"/>
          </a:p>
          <a:p>
            <a:endParaRPr kumimoji="1" lang="en-US" altLang="ja-JP" dirty="0"/>
          </a:p>
          <a:p>
            <a:r>
              <a:rPr kumimoji="1" lang="ja-JP" altLang="en-US" dirty="0"/>
              <a:t>計算式は</a:t>
            </a:r>
            <a:r>
              <a:rPr kumimoji="1" lang="en-US" altLang="ja-JP" dirty="0"/>
              <a:t>V/T</a:t>
            </a:r>
            <a:r>
              <a:rPr kumimoji="1" lang="ja-JP" altLang="en-US" dirty="0"/>
              <a:t>＝一定、または、</a:t>
            </a:r>
            <a:r>
              <a:rPr kumimoji="1" lang="en-US" altLang="ja-JP" dirty="0"/>
              <a:t>V1/T1</a:t>
            </a:r>
            <a:r>
              <a:rPr kumimoji="1" lang="ja-JP" altLang="en-US" dirty="0"/>
              <a:t>＝</a:t>
            </a:r>
            <a:r>
              <a:rPr kumimoji="1" lang="en-US" altLang="ja-JP" dirty="0"/>
              <a:t>V2/T</a:t>
            </a:r>
            <a:r>
              <a:rPr kumimoji="1" lang="ja-JP" altLang="en-US" dirty="0"/>
              <a:t>２</a:t>
            </a:r>
            <a:endParaRPr kumimoji="1" lang="en-US" altLang="ja-JP" dirty="0"/>
          </a:p>
          <a:p>
            <a:endParaRPr kumimoji="1" lang="en-US" altLang="ja-JP" dirty="0"/>
          </a:p>
          <a:p>
            <a:r>
              <a:rPr kumimoji="1" lang="en-US" altLang="ja-JP" dirty="0"/>
              <a:t>V</a:t>
            </a:r>
            <a:r>
              <a:rPr kumimoji="1" lang="ja-JP" altLang="en-US" dirty="0"/>
              <a:t>は体積、　</a:t>
            </a:r>
            <a:r>
              <a:rPr kumimoji="1" lang="en-US" altLang="ja-JP" dirty="0"/>
              <a:t>T</a:t>
            </a:r>
            <a:r>
              <a:rPr kumimoji="1" lang="ja-JP" altLang="en-US" dirty="0"/>
              <a:t>は絶対温度です。ちなみに絶対温度とは、普段私たちが使っている℃ではなく、℃に２７３を足した値になるので気を付けてください</a:t>
            </a:r>
          </a:p>
          <a:p>
            <a:endParaRPr kumimoji="1" lang="en-US" altLang="ja-JP" dirty="0"/>
          </a:p>
          <a:p>
            <a:pPr algn="l"/>
            <a:r>
              <a:rPr lang="ja-JP" altLang="en-US" sz="1200" b="0" i="0" dirty="0">
                <a:solidFill>
                  <a:srgbClr val="333333"/>
                </a:solidFill>
                <a:effectLst/>
                <a:latin typeface="メイリオ" panose="020B0604030504040204" pitchFamily="50" charset="-128"/>
                <a:ea typeface="メイリオ" panose="020B0604030504040204" pitchFamily="50" charset="-128"/>
              </a:rPr>
              <a:t>圧力一定の場合、</a:t>
            </a:r>
            <a:r>
              <a:rPr lang="ja-JP" altLang="en-US" sz="1200" b="1" i="0" dirty="0">
                <a:solidFill>
                  <a:srgbClr val="EAB200"/>
                </a:solidFill>
                <a:effectLst/>
                <a:latin typeface="メイリオ" panose="020B0604030504040204" pitchFamily="50" charset="-128"/>
                <a:ea typeface="メイリオ" panose="020B0604030504040204" pitchFamily="50" charset="-128"/>
              </a:rPr>
              <a:t>温度が上がれば</a:t>
            </a:r>
            <a:r>
              <a:rPr lang="ja-JP" altLang="en-US" sz="1200" b="0" i="0" dirty="0">
                <a:solidFill>
                  <a:srgbClr val="333333"/>
                </a:solidFill>
                <a:effectLst/>
                <a:latin typeface="メイリオ" panose="020B0604030504040204" pitchFamily="50" charset="-128"/>
                <a:ea typeface="メイリオ" panose="020B0604030504040204" pitchFamily="50" charset="-128"/>
              </a:rPr>
              <a:t>、</a:t>
            </a:r>
            <a:r>
              <a:rPr lang="ja-JP" altLang="en-US" sz="1200" b="1" i="0" dirty="0">
                <a:solidFill>
                  <a:srgbClr val="EAB200"/>
                </a:solidFill>
                <a:effectLst/>
                <a:latin typeface="メイリオ" panose="020B0604030504040204" pitchFamily="50" charset="-128"/>
                <a:ea typeface="メイリオ" panose="020B0604030504040204" pitchFamily="50" charset="-128"/>
              </a:rPr>
              <a:t>体積は大きく</a:t>
            </a:r>
            <a:r>
              <a:rPr lang="ja-JP" altLang="en-US" sz="1200" b="0" i="0" dirty="0">
                <a:solidFill>
                  <a:srgbClr val="333333"/>
                </a:solidFill>
                <a:effectLst/>
                <a:latin typeface="メイリオ" panose="020B0604030504040204" pitchFamily="50" charset="-128"/>
                <a:ea typeface="メイリオ" panose="020B0604030504040204" pitchFamily="50" charset="-128"/>
              </a:rPr>
              <a:t>なる</a:t>
            </a:r>
          </a:p>
          <a:p>
            <a:pPr algn="l"/>
            <a:r>
              <a:rPr lang="ja-JP" altLang="en-US" sz="1200" b="0" i="0" dirty="0">
                <a:solidFill>
                  <a:srgbClr val="333333"/>
                </a:solidFill>
                <a:effectLst/>
                <a:latin typeface="メイリオ" panose="020B0604030504040204" pitchFamily="50" charset="-128"/>
                <a:ea typeface="メイリオ" panose="020B0604030504040204" pitchFamily="50" charset="-128"/>
              </a:rPr>
              <a:t>絶対温度が</a:t>
            </a:r>
            <a:r>
              <a:rPr lang="en-US" altLang="ja-JP" sz="1200" b="1" i="0" dirty="0">
                <a:solidFill>
                  <a:srgbClr val="EAB200"/>
                </a:solidFill>
                <a:effectLst/>
                <a:latin typeface="メイリオ" panose="020B0604030504040204" pitchFamily="50" charset="-128"/>
                <a:ea typeface="メイリオ" panose="020B0604030504040204" pitchFamily="50" charset="-128"/>
              </a:rPr>
              <a:t>2</a:t>
            </a:r>
            <a:r>
              <a:rPr lang="ja-JP" altLang="en-US" sz="1200" b="1" i="0" dirty="0">
                <a:solidFill>
                  <a:srgbClr val="EAB200"/>
                </a:solidFill>
                <a:effectLst/>
                <a:latin typeface="メイリオ" panose="020B0604030504040204" pitchFamily="50" charset="-128"/>
                <a:ea typeface="メイリオ" panose="020B0604030504040204" pitchFamily="50" charset="-128"/>
              </a:rPr>
              <a:t>倍</a:t>
            </a:r>
            <a:r>
              <a:rPr lang="ja-JP" altLang="en-US" sz="1200" b="0" i="0" dirty="0">
                <a:solidFill>
                  <a:srgbClr val="333333"/>
                </a:solidFill>
                <a:effectLst/>
                <a:latin typeface="メイリオ" panose="020B0604030504040204" pitchFamily="50" charset="-128"/>
                <a:ea typeface="メイリオ" panose="020B0604030504040204" pitchFamily="50" charset="-128"/>
              </a:rPr>
              <a:t>になると体積も</a:t>
            </a:r>
            <a:r>
              <a:rPr lang="en-US" altLang="ja-JP" sz="1200" b="1" i="0" dirty="0">
                <a:solidFill>
                  <a:srgbClr val="EAB200"/>
                </a:solidFill>
                <a:effectLst/>
                <a:latin typeface="メイリオ" panose="020B0604030504040204" pitchFamily="50" charset="-128"/>
                <a:ea typeface="メイリオ" panose="020B0604030504040204" pitchFamily="50" charset="-128"/>
              </a:rPr>
              <a:t>2</a:t>
            </a:r>
            <a:r>
              <a:rPr lang="ja-JP" altLang="en-US" sz="1200" b="1" i="0" dirty="0">
                <a:solidFill>
                  <a:srgbClr val="EAB200"/>
                </a:solidFill>
                <a:effectLst/>
                <a:latin typeface="メイリオ" panose="020B0604030504040204" pitchFamily="50" charset="-128"/>
                <a:ea typeface="メイリオ" panose="020B0604030504040204" pitchFamily="50" charset="-128"/>
              </a:rPr>
              <a:t>倍</a:t>
            </a:r>
            <a:endParaRPr lang="ja-JP" altLang="en-US" sz="1200" b="0" i="0" dirty="0">
              <a:solidFill>
                <a:srgbClr val="EAB200"/>
              </a:solidFill>
              <a:effectLst/>
              <a:latin typeface="メイリオ" panose="020B0604030504040204" pitchFamily="50" charset="-128"/>
              <a:ea typeface="メイリオ" panose="020B0604030504040204"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BBB0597C-FA93-4446-99D0-B9406236AB22}" type="slidenum">
              <a:rPr kumimoji="1" lang="ja-JP" altLang="en-US" smtClean="0"/>
              <a:t>5</a:t>
            </a:fld>
            <a:endParaRPr kumimoji="1" lang="ja-JP" altLang="en-US"/>
          </a:p>
        </p:txBody>
      </p:sp>
    </p:spTree>
    <p:extLst>
      <p:ext uri="{BB962C8B-B14F-4D97-AF65-F5344CB8AC3E}">
        <p14:creationId xmlns:p14="http://schemas.microsoft.com/office/powerpoint/2010/main" val="1250111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練習問題です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BBB0597C-FA93-4446-99D0-B9406236AB22}" type="slidenum">
              <a:rPr kumimoji="1" lang="ja-JP" altLang="en-US" smtClean="0"/>
              <a:t>6</a:t>
            </a:fld>
            <a:endParaRPr kumimoji="1" lang="ja-JP" altLang="en-US"/>
          </a:p>
        </p:txBody>
      </p:sp>
    </p:spTree>
    <p:extLst>
      <p:ext uri="{BB962C8B-B14F-4D97-AF65-F5344CB8AC3E}">
        <p14:creationId xmlns:p14="http://schemas.microsoft.com/office/powerpoint/2010/main" val="3159417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ボイルーシャルルの法則とは、ボイルの法則とシャルルの法則を合わせた法則です</a:t>
            </a:r>
            <a:endParaRPr kumimoji="1" lang="en-US" altLang="ja-JP" dirty="0"/>
          </a:p>
          <a:p>
            <a:endParaRPr kumimoji="1" lang="en-US" altLang="ja-JP" dirty="0"/>
          </a:p>
          <a:p>
            <a:r>
              <a:rPr kumimoji="1" lang="ja-JP" altLang="en-US" dirty="0"/>
              <a:t>一定量の気体の体積は、圧力に反比例し、絶対温度に比例します</a:t>
            </a:r>
            <a:endParaRPr kumimoji="1" lang="en-US" altLang="ja-JP" dirty="0"/>
          </a:p>
          <a:p>
            <a:endParaRPr kumimoji="1" lang="en-US" altLang="ja-JP" dirty="0"/>
          </a:p>
          <a:p>
            <a:r>
              <a:rPr kumimoji="1" lang="ja-JP" altLang="en-US" dirty="0"/>
              <a:t>計算式は</a:t>
            </a:r>
            <a:r>
              <a:rPr kumimoji="1" lang="en-US" altLang="ja-JP" dirty="0"/>
              <a:t>PV/T</a:t>
            </a:r>
            <a:r>
              <a:rPr kumimoji="1" lang="ja-JP" altLang="en-US" dirty="0"/>
              <a:t>＝一定、または、</a:t>
            </a:r>
            <a:r>
              <a:rPr kumimoji="1" lang="en-US" altLang="ja-JP" dirty="0"/>
              <a:t>P1V1/T1</a:t>
            </a:r>
            <a:r>
              <a:rPr kumimoji="1" lang="ja-JP" altLang="en-US" dirty="0"/>
              <a:t>＝</a:t>
            </a:r>
            <a:r>
              <a:rPr kumimoji="1" lang="en-US" altLang="ja-JP" dirty="0"/>
              <a:t>P2V2/T2</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BBB0597C-FA93-4446-99D0-B9406236AB22}" type="slidenum">
              <a:rPr kumimoji="1" lang="ja-JP" altLang="en-US" smtClean="0"/>
              <a:t>7</a:t>
            </a:fld>
            <a:endParaRPr kumimoji="1" lang="ja-JP" altLang="en-US"/>
          </a:p>
        </p:txBody>
      </p:sp>
    </p:spTree>
    <p:extLst>
      <p:ext uri="{BB962C8B-B14F-4D97-AF65-F5344CB8AC3E}">
        <p14:creationId xmlns:p14="http://schemas.microsoft.com/office/powerpoint/2010/main" val="1348341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ここで、比例と反比例についておさらいしましょう！</a:t>
            </a:r>
            <a:endParaRPr kumimoji="1" lang="en-US" altLang="ja-JP" dirty="0"/>
          </a:p>
          <a:p>
            <a:endParaRPr kumimoji="1" lang="en-US" altLang="ja-JP" dirty="0"/>
          </a:p>
          <a:p>
            <a:r>
              <a:rPr kumimoji="1" lang="ja-JP" altLang="en-US" dirty="0"/>
              <a:t>ガス主任では、ほかの単元でもよく、○○と</a:t>
            </a:r>
            <a:r>
              <a:rPr kumimoji="1" lang="en-US" altLang="ja-JP" dirty="0"/>
              <a:t>××</a:t>
            </a:r>
            <a:r>
              <a:rPr kumimoji="1" lang="ja-JP" altLang="en-US" dirty="0"/>
              <a:t>は比例する・反比例するという問題が出題されます</a:t>
            </a:r>
            <a:endParaRPr kumimoji="1" lang="en-US" altLang="ja-JP" dirty="0"/>
          </a:p>
          <a:p>
            <a:endParaRPr kumimoji="1" lang="en-US" altLang="ja-JP" dirty="0"/>
          </a:p>
          <a:p>
            <a:r>
              <a:rPr kumimoji="1" lang="ja-JP" altLang="en-US" dirty="0"/>
              <a:t>それを文言としてすべて覚えるのは大変です！</a:t>
            </a:r>
            <a:endParaRPr kumimoji="1" lang="en-US" altLang="ja-JP" dirty="0"/>
          </a:p>
          <a:p>
            <a:endParaRPr kumimoji="1" lang="en-US" altLang="ja-JP" dirty="0"/>
          </a:p>
          <a:p>
            <a:r>
              <a:rPr kumimoji="1" lang="ja-JP" altLang="en-US" dirty="0"/>
              <a:t>しかし、比例と反比例は数式にすればわかります！</a:t>
            </a:r>
            <a:endParaRPr kumimoji="1" lang="en-US" altLang="ja-JP" dirty="0"/>
          </a:p>
          <a:p>
            <a:endParaRPr kumimoji="1" lang="en-US" altLang="ja-JP" dirty="0"/>
          </a:p>
          <a:p>
            <a:r>
              <a:rPr kumimoji="1" lang="ja-JP" altLang="en-US" dirty="0"/>
              <a:t>＝をはさまない、同じ辺にある２つの文字について、分子と分母のような縦の関係は比例関係、乗じられている文字同士の横の関係は反比例の関係にあります</a:t>
            </a:r>
            <a:endParaRPr kumimoji="1" lang="en-US" altLang="ja-JP" dirty="0"/>
          </a:p>
          <a:p>
            <a:endParaRPr kumimoji="1" lang="en-US" altLang="ja-JP" dirty="0"/>
          </a:p>
          <a:p>
            <a:r>
              <a:rPr kumimoji="1" lang="ja-JP" altLang="en-US" dirty="0"/>
              <a:t>ボイルシャルルの法則で例えると、</a:t>
            </a:r>
            <a:r>
              <a:rPr kumimoji="1" lang="en-US" altLang="ja-JP" dirty="0"/>
              <a:t>T</a:t>
            </a:r>
            <a:r>
              <a:rPr kumimoji="1" lang="ja-JP" altLang="en-US" dirty="0"/>
              <a:t>と</a:t>
            </a:r>
            <a:r>
              <a:rPr kumimoji="1" lang="en-US" altLang="ja-JP" dirty="0"/>
              <a:t>PV</a:t>
            </a:r>
            <a:r>
              <a:rPr kumimoji="1" lang="ja-JP" altLang="en-US" dirty="0"/>
              <a:t>は縦の関係なので比例、</a:t>
            </a:r>
            <a:r>
              <a:rPr kumimoji="1" lang="en-US" altLang="ja-JP" dirty="0"/>
              <a:t>P</a:t>
            </a:r>
            <a:r>
              <a:rPr kumimoji="1" lang="ja-JP" altLang="en-US" dirty="0"/>
              <a:t>と</a:t>
            </a:r>
            <a:r>
              <a:rPr kumimoji="1" lang="en-US" altLang="ja-JP" dirty="0"/>
              <a:t>V</a:t>
            </a:r>
            <a:r>
              <a:rPr kumimoji="1" lang="ja-JP" altLang="en-US" dirty="0"/>
              <a:t>は横の関係なので反比例となります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BBB0597C-FA93-4446-99D0-B9406236AB22}" type="slidenum">
              <a:rPr kumimoji="1" lang="ja-JP" altLang="en-US" smtClean="0"/>
              <a:t>8</a:t>
            </a:fld>
            <a:endParaRPr kumimoji="1" lang="ja-JP" altLang="en-US"/>
          </a:p>
        </p:txBody>
      </p:sp>
    </p:spTree>
    <p:extLst>
      <p:ext uri="{BB962C8B-B14F-4D97-AF65-F5344CB8AC3E}">
        <p14:creationId xmlns:p14="http://schemas.microsoft.com/office/powerpoint/2010/main" val="76907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練習問題です</a:t>
            </a:r>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BBB0597C-FA93-4446-99D0-B9406236AB22}" type="slidenum">
              <a:rPr kumimoji="1" lang="ja-JP" altLang="en-US" smtClean="0"/>
              <a:t>9</a:t>
            </a:fld>
            <a:endParaRPr kumimoji="1" lang="ja-JP" altLang="en-US"/>
          </a:p>
        </p:txBody>
      </p:sp>
    </p:spTree>
    <p:extLst>
      <p:ext uri="{BB962C8B-B14F-4D97-AF65-F5344CB8AC3E}">
        <p14:creationId xmlns:p14="http://schemas.microsoft.com/office/powerpoint/2010/main" val="121661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CA228F-E298-4470-9A3D-9501190EFAAE}"/>
              </a:ext>
            </a:extLst>
          </p:cNvPr>
          <p:cNvSpPr>
            <a:spLocks noGrp="1"/>
          </p:cNvSpPr>
          <p:nvPr>
            <p:ph type="ctrTitle"/>
          </p:nvPr>
        </p:nvSpPr>
        <p:spPr>
          <a:xfrm>
            <a:off x="1524000" y="1122363"/>
            <a:ext cx="9144000" cy="2387600"/>
          </a:xfrm>
        </p:spPr>
        <p:txBody>
          <a:bodyPr anchor="b"/>
          <a:lstStyle>
            <a:lvl1pPr algn="ctr">
              <a:defRPr sz="6000" b="1">
                <a:latin typeface="メイリオ" panose="020B0604030504040204" pitchFamily="50" charset="-128"/>
                <a:ea typeface="メイリオ" panose="020B0604030504040204" pitchFamily="50" charset="-128"/>
              </a:defRPr>
            </a:lvl1pPr>
          </a:lstStyle>
          <a:p>
            <a:r>
              <a:rPr kumimoji="1" lang="ja-JP" altLang="en-US" dirty="0"/>
              <a:t>マスター タイトルの書式設定</a:t>
            </a:r>
          </a:p>
        </p:txBody>
      </p:sp>
      <p:sp>
        <p:nvSpPr>
          <p:cNvPr id="3" name="字幕 2">
            <a:extLst>
              <a:ext uri="{FF2B5EF4-FFF2-40B4-BE49-F238E27FC236}">
                <a16:creationId xmlns:a16="http://schemas.microsoft.com/office/drawing/2014/main" id="{D7DD8719-CD21-4EDD-BAA9-02E4630C7C3D}"/>
              </a:ext>
            </a:extLst>
          </p:cNvPr>
          <p:cNvSpPr>
            <a:spLocks noGrp="1"/>
          </p:cNvSpPr>
          <p:nvPr>
            <p:ph type="subTitle" idx="1"/>
          </p:nvPr>
        </p:nvSpPr>
        <p:spPr>
          <a:xfrm>
            <a:off x="1524000" y="3602038"/>
            <a:ext cx="9144000" cy="1655762"/>
          </a:xfrm>
        </p:spPr>
        <p:txBody>
          <a:bodyPr/>
          <a:lstStyle>
            <a:lvl1pPr marL="0" indent="0" algn="ctr">
              <a:buNone/>
              <a:defRPr sz="2400">
                <a:latin typeface="メイリオ" panose="020B0604030504040204" pitchFamily="50" charset="-128"/>
                <a:ea typeface="メイリオ"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sp>
        <p:nvSpPr>
          <p:cNvPr id="4" name="日付プレースホルダー 3">
            <a:extLst>
              <a:ext uri="{FF2B5EF4-FFF2-40B4-BE49-F238E27FC236}">
                <a16:creationId xmlns:a16="http://schemas.microsoft.com/office/drawing/2014/main" id="{E2DC8669-1536-443B-83AD-0962848E57BC}"/>
              </a:ext>
            </a:extLst>
          </p:cNvPr>
          <p:cNvSpPr>
            <a:spLocks noGrp="1"/>
          </p:cNvSpPr>
          <p:nvPr>
            <p:ph type="dt" sz="half" idx="10"/>
          </p:nvPr>
        </p:nvSpPr>
        <p:spPr/>
        <p:txBody>
          <a:bodyPr/>
          <a:lstStyle/>
          <a:p>
            <a:fld id="{C5B152AC-3895-43A6-8418-6249D8881319}" type="datetimeFigureOut">
              <a:rPr kumimoji="1" lang="ja-JP" altLang="en-US" smtClean="0"/>
              <a:t>2021/4/6</a:t>
            </a:fld>
            <a:endParaRPr kumimoji="1" lang="ja-JP" altLang="en-US"/>
          </a:p>
        </p:txBody>
      </p:sp>
      <p:sp>
        <p:nvSpPr>
          <p:cNvPr id="5" name="フッター プレースホルダー 4">
            <a:extLst>
              <a:ext uri="{FF2B5EF4-FFF2-40B4-BE49-F238E27FC236}">
                <a16:creationId xmlns:a16="http://schemas.microsoft.com/office/drawing/2014/main" id="{2EF00ABD-7F3A-4571-9835-A73466C8871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C409262-FB90-4676-9382-F202539529FD}"/>
              </a:ext>
            </a:extLst>
          </p:cNvPr>
          <p:cNvSpPr>
            <a:spLocks noGrp="1"/>
          </p:cNvSpPr>
          <p:nvPr>
            <p:ph type="sldNum" sz="quarter" idx="12"/>
          </p:nvPr>
        </p:nvSpPr>
        <p:spPr/>
        <p:txBody>
          <a:bodyPr/>
          <a:lstStyle/>
          <a:p>
            <a:fld id="{1AF37E07-FAA0-4F5F-B6AE-2B7B5B079652}" type="slidenum">
              <a:rPr kumimoji="1" lang="ja-JP" altLang="en-US" smtClean="0"/>
              <a:t>‹#›</a:t>
            </a:fld>
            <a:endParaRPr kumimoji="1" lang="ja-JP" altLang="en-US"/>
          </a:p>
        </p:txBody>
      </p:sp>
      <p:sp>
        <p:nvSpPr>
          <p:cNvPr id="7" name="正方形/長方形 6">
            <a:extLst>
              <a:ext uri="{FF2B5EF4-FFF2-40B4-BE49-F238E27FC236}">
                <a16:creationId xmlns:a16="http://schemas.microsoft.com/office/drawing/2014/main" id="{1CD5421B-7B54-46BE-BF93-05C17F5BCC38}"/>
              </a:ext>
            </a:extLst>
          </p:cNvPr>
          <p:cNvSpPr/>
          <p:nvPr userDrawn="1"/>
        </p:nvSpPr>
        <p:spPr>
          <a:xfrm>
            <a:off x="20241" y="23813"/>
            <a:ext cx="12151517" cy="1006474"/>
          </a:xfrm>
          <a:prstGeom prst="rect">
            <a:avLst/>
          </a:prstGeom>
          <a:solidFill>
            <a:srgbClr val="6B83B9">
              <a:alpha val="9098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89239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8C9787-9BDF-48A4-B993-3A27B248A67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FF50542-C6C8-4A97-8EDC-58053AFFEED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C976E51-8C26-4C8B-A698-59FFF56671FF}"/>
              </a:ext>
            </a:extLst>
          </p:cNvPr>
          <p:cNvSpPr>
            <a:spLocks noGrp="1"/>
          </p:cNvSpPr>
          <p:nvPr>
            <p:ph type="dt" sz="half" idx="10"/>
          </p:nvPr>
        </p:nvSpPr>
        <p:spPr/>
        <p:txBody>
          <a:bodyPr/>
          <a:lstStyle/>
          <a:p>
            <a:fld id="{C5B152AC-3895-43A6-8418-6249D8881319}" type="datetimeFigureOut">
              <a:rPr kumimoji="1" lang="ja-JP" altLang="en-US" smtClean="0"/>
              <a:t>2021/4/6</a:t>
            </a:fld>
            <a:endParaRPr kumimoji="1" lang="ja-JP" altLang="en-US"/>
          </a:p>
        </p:txBody>
      </p:sp>
      <p:sp>
        <p:nvSpPr>
          <p:cNvPr id="5" name="フッター プレースホルダー 4">
            <a:extLst>
              <a:ext uri="{FF2B5EF4-FFF2-40B4-BE49-F238E27FC236}">
                <a16:creationId xmlns:a16="http://schemas.microsoft.com/office/drawing/2014/main" id="{B02C3B8E-D347-4391-B2A4-B679A4446C8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648D482-FA7A-401A-8A72-20737325AAC4}"/>
              </a:ext>
            </a:extLst>
          </p:cNvPr>
          <p:cNvSpPr>
            <a:spLocks noGrp="1"/>
          </p:cNvSpPr>
          <p:nvPr>
            <p:ph type="sldNum" sz="quarter" idx="12"/>
          </p:nvPr>
        </p:nvSpPr>
        <p:spPr/>
        <p:txBody>
          <a:bodyPr/>
          <a:lstStyle/>
          <a:p>
            <a:fld id="{1AF37E07-FAA0-4F5F-B6AE-2B7B5B079652}" type="slidenum">
              <a:rPr kumimoji="1" lang="ja-JP" altLang="en-US" smtClean="0"/>
              <a:t>‹#›</a:t>
            </a:fld>
            <a:endParaRPr kumimoji="1" lang="ja-JP" altLang="en-US"/>
          </a:p>
        </p:txBody>
      </p:sp>
    </p:spTree>
    <p:extLst>
      <p:ext uri="{BB962C8B-B14F-4D97-AF65-F5344CB8AC3E}">
        <p14:creationId xmlns:p14="http://schemas.microsoft.com/office/powerpoint/2010/main" val="1007256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B1C12E9-3F0F-4E36-908A-E24853F51D37}"/>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FE2BA71-E24E-4C66-90CC-9DA374418F6B}"/>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F9BCD04-F9E4-434E-AEA8-2E0F1B5078A9}"/>
              </a:ext>
            </a:extLst>
          </p:cNvPr>
          <p:cNvSpPr>
            <a:spLocks noGrp="1"/>
          </p:cNvSpPr>
          <p:nvPr>
            <p:ph type="dt" sz="half" idx="10"/>
          </p:nvPr>
        </p:nvSpPr>
        <p:spPr/>
        <p:txBody>
          <a:bodyPr/>
          <a:lstStyle/>
          <a:p>
            <a:fld id="{C5B152AC-3895-43A6-8418-6249D8881319}" type="datetimeFigureOut">
              <a:rPr kumimoji="1" lang="ja-JP" altLang="en-US" smtClean="0"/>
              <a:t>2021/4/6</a:t>
            </a:fld>
            <a:endParaRPr kumimoji="1" lang="ja-JP" altLang="en-US"/>
          </a:p>
        </p:txBody>
      </p:sp>
      <p:sp>
        <p:nvSpPr>
          <p:cNvPr id="5" name="フッター プレースホルダー 4">
            <a:extLst>
              <a:ext uri="{FF2B5EF4-FFF2-40B4-BE49-F238E27FC236}">
                <a16:creationId xmlns:a16="http://schemas.microsoft.com/office/drawing/2014/main" id="{2B80F7AB-20D7-42C2-9AE8-81D98140DB4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6CC7A3E-D8B7-453B-A291-A8AEC03EF343}"/>
              </a:ext>
            </a:extLst>
          </p:cNvPr>
          <p:cNvSpPr>
            <a:spLocks noGrp="1"/>
          </p:cNvSpPr>
          <p:nvPr>
            <p:ph type="sldNum" sz="quarter" idx="12"/>
          </p:nvPr>
        </p:nvSpPr>
        <p:spPr/>
        <p:txBody>
          <a:bodyPr/>
          <a:lstStyle/>
          <a:p>
            <a:fld id="{1AF37E07-FAA0-4F5F-B6AE-2B7B5B079652}" type="slidenum">
              <a:rPr kumimoji="1" lang="ja-JP" altLang="en-US" smtClean="0"/>
              <a:t>‹#›</a:t>
            </a:fld>
            <a:endParaRPr kumimoji="1" lang="ja-JP" altLang="en-US"/>
          </a:p>
        </p:txBody>
      </p:sp>
    </p:spTree>
    <p:extLst>
      <p:ext uri="{BB962C8B-B14F-4D97-AF65-F5344CB8AC3E}">
        <p14:creationId xmlns:p14="http://schemas.microsoft.com/office/powerpoint/2010/main" val="2556222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8171D422-D511-4BAF-9BA6-8E77DDF26F1B}"/>
              </a:ext>
            </a:extLst>
          </p:cNvPr>
          <p:cNvSpPr/>
          <p:nvPr userDrawn="1"/>
        </p:nvSpPr>
        <p:spPr>
          <a:xfrm>
            <a:off x="9703905" y="6469078"/>
            <a:ext cx="1881809" cy="337931"/>
          </a:xfrm>
          <a:prstGeom prst="roundRect">
            <a:avLst/>
          </a:prstGeom>
          <a:solidFill>
            <a:srgbClr val="F1F3F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3EBDF9B4-9082-44AF-9CDC-6F948719D475}"/>
              </a:ext>
            </a:extLst>
          </p:cNvPr>
          <p:cNvSpPr txBox="1"/>
          <p:nvPr userDrawn="1"/>
        </p:nvSpPr>
        <p:spPr>
          <a:xfrm>
            <a:off x="973505" y="1536858"/>
            <a:ext cx="12109716" cy="3631763"/>
          </a:xfrm>
          <a:prstGeom prst="rect">
            <a:avLst/>
          </a:prstGeom>
          <a:noFill/>
        </p:spPr>
        <p:txBody>
          <a:bodyPr wrap="square" rtlCol="0">
            <a:spAutoFit/>
          </a:bodyPr>
          <a:lstStyle/>
          <a:p>
            <a:r>
              <a:rPr kumimoji="1" lang="ja-JP" altLang="en-US" sz="11500" b="1" dirty="0">
                <a:solidFill>
                  <a:srgbClr val="F9F9F9"/>
                </a:solidFill>
              </a:rPr>
              <a:t>ガス主任</a:t>
            </a:r>
            <a:endParaRPr kumimoji="1" lang="en-US" altLang="ja-JP" sz="11500" b="1" dirty="0">
              <a:solidFill>
                <a:srgbClr val="F9F9F9"/>
              </a:solidFill>
            </a:endParaRPr>
          </a:p>
          <a:p>
            <a:r>
              <a:rPr kumimoji="1" lang="ja-JP" altLang="en-US" sz="11500" b="1" dirty="0">
                <a:solidFill>
                  <a:srgbClr val="F9F9F9"/>
                </a:solidFill>
              </a:rPr>
              <a:t>　　　　ハック</a:t>
            </a:r>
          </a:p>
        </p:txBody>
      </p:sp>
      <p:sp>
        <p:nvSpPr>
          <p:cNvPr id="7" name="正方形/長方形 6">
            <a:extLst>
              <a:ext uri="{FF2B5EF4-FFF2-40B4-BE49-F238E27FC236}">
                <a16:creationId xmlns:a16="http://schemas.microsoft.com/office/drawing/2014/main" id="{AD63D69F-AD22-473C-ACD6-6C66E26FC04F}"/>
              </a:ext>
            </a:extLst>
          </p:cNvPr>
          <p:cNvSpPr/>
          <p:nvPr userDrawn="1"/>
        </p:nvSpPr>
        <p:spPr>
          <a:xfrm>
            <a:off x="20241" y="23813"/>
            <a:ext cx="12151517" cy="1006474"/>
          </a:xfrm>
          <a:prstGeom prst="rect">
            <a:avLst/>
          </a:prstGeom>
          <a:solidFill>
            <a:srgbClr val="6B83B9">
              <a:alpha val="9098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C09846F-EF1B-43EB-A554-AFBF99A8D76A}"/>
              </a:ext>
            </a:extLst>
          </p:cNvPr>
          <p:cNvSpPr>
            <a:spLocks noGrp="1"/>
          </p:cNvSpPr>
          <p:nvPr>
            <p:ph type="title"/>
          </p:nvPr>
        </p:nvSpPr>
        <p:spPr>
          <a:xfrm>
            <a:off x="0" y="160703"/>
            <a:ext cx="10515600" cy="869584"/>
          </a:xfrm>
        </p:spPr>
        <p:txBody>
          <a:bodyPr/>
          <a:lstStyle>
            <a:lvl1pPr>
              <a:defRPr b="1">
                <a:solidFill>
                  <a:schemeClr val="bg1"/>
                </a:solidFill>
                <a:latin typeface="メイリオ" panose="020B0604030504040204" pitchFamily="50" charset="-128"/>
                <a:ea typeface="メイリオ" panose="020B0604030504040204" pitchFamily="50" charset="-128"/>
              </a:defRPr>
            </a:lvl1pPr>
          </a:lstStyle>
          <a:p>
            <a:endParaRPr kumimoji="1" lang="ja-JP" altLang="en-US" dirty="0"/>
          </a:p>
        </p:txBody>
      </p:sp>
      <p:sp>
        <p:nvSpPr>
          <p:cNvPr id="3" name="コンテンツ プレースホルダー 2">
            <a:extLst>
              <a:ext uri="{FF2B5EF4-FFF2-40B4-BE49-F238E27FC236}">
                <a16:creationId xmlns:a16="http://schemas.microsoft.com/office/drawing/2014/main" id="{E81C4832-913B-4864-8661-514D196E3E3F}"/>
              </a:ext>
            </a:extLst>
          </p:cNvPr>
          <p:cNvSpPr>
            <a:spLocks noGrp="1"/>
          </p:cNvSpPr>
          <p:nvPr>
            <p:ph idx="1"/>
          </p:nvPr>
        </p:nvSpPr>
        <p:spPr>
          <a:xfrm>
            <a:off x="786078" y="3029396"/>
            <a:ext cx="9706331" cy="4083708"/>
          </a:xfrm>
        </p:spPr>
        <p:txBody>
          <a:bodyPr/>
          <a:lstStyle>
            <a:lvl1pPr>
              <a:defRPr>
                <a:latin typeface="メイリオ" panose="020B0604030504040204" pitchFamily="50" charset="-128"/>
                <a:ea typeface="メイリオ" panose="020B0604030504040204" pitchFamily="50" charset="-128"/>
              </a:defRPr>
            </a:lvl1pPr>
            <a:lvl2pPr>
              <a:defRPr>
                <a:latin typeface="メイリオ" panose="020B0604030504040204" pitchFamily="50" charset="-128"/>
                <a:ea typeface="メイリオ" panose="020B0604030504040204" pitchFamily="50" charset="-128"/>
              </a:defRPr>
            </a:lvl2pPr>
            <a:lvl3pPr>
              <a:defRPr>
                <a:latin typeface="メイリオ" panose="020B0604030504040204" pitchFamily="50" charset="-128"/>
                <a:ea typeface="メイリオ" panose="020B0604030504040204" pitchFamily="50" charset="-128"/>
              </a:defRPr>
            </a:lvl3pPr>
            <a:lvl4pPr>
              <a:defRPr>
                <a:latin typeface="メイリオ" panose="020B0604030504040204" pitchFamily="50" charset="-128"/>
                <a:ea typeface="メイリオ" panose="020B0604030504040204" pitchFamily="50" charset="-128"/>
              </a:defRPr>
            </a:lvl4pPr>
            <a:lvl5pPr>
              <a:defRPr>
                <a:latin typeface="メイリオ" panose="020B0604030504040204" pitchFamily="50" charset="-128"/>
                <a:ea typeface="メイリオ" panose="020B0604030504040204"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A1C95FBF-CDC8-4ADB-8C9D-421F255B8E28}"/>
              </a:ext>
            </a:extLst>
          </p:cNvPr>
          <p:cNvSpPr>
            <a:spLocks noGrp="1"/>
          </p:cNvSpPr>
          <p:nvPr>
            <p:ph type="dt" sz="half" idx="10"/>
          </p:nvPr>
        </p:nvSpPr>
        <p:spPr/>
        <p:txBody>
          <a:bodyPr/>
          <a:lstStyle/>
          <a:p>
            <a:fld id="{C5B152AC-3895-43A6-8418-6249D8881319}" type="datetimeFigureOut">
              <a:rPr kumimoji="1" lang="ja-JP" altLang="en-US" smtClean="0"/>
              <a:t>2021/4/6</a:t>
            </a:fld>
            <a:endParaRPr kumimoji="1" lang="ja-JP" altLang="en-US"/>
          </a:p>
        </p:txBody>
      </p:sp>
      <p:sp>
        <p:nvSpPr>
          <p:cNvPr id="5" name="フッター プレースホルダー 4">
            <a:extLst>
              <a:ext uri="{FF2B5EF4-FFF2-40B4-BE49-F238E27FC236}">
                <a16:creationId xmlns:a16="http://schemas.microsoft.com/office/drawing/2014/main" id="{12EBA070-A7F2-4640-84E3-73EDF8F7955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FED4F4F-D00E-439B-B90B-ACD342888C1A}"/>
              </a:ext>
            </a:extLst>
          </p:cNvPr>
          <p:cNvSpPr>
            <a:spLocks noGrp="1"/>
          </p:cNvSpPr>
          <p:nvPr>
            <p:ph type="sldNum" sz="quarter" idx="12"/>
          </p:nvPr>
        </p:nvSpPr>
        <p:spPr/>
        <p:txBody>
          <a:bodyPr/>
          <a:lstStyle/>
          <a:p>
            <a:fld id="{1AF37E07-FAA0-4F5F-B6AE-2B7B5B079652}" type="slidenum">
              <a:rPr kumimoji="1" lang="ja-JP" altLang="en-US" smtClean="0"/>
              <a:t>‹#›</a:t>
            </a:fld>
            <a:endParaRPr kumimoji="1" lang="ja-JP" altLang="en-US"/>
          </a:p>
        </p:txBody>
      </p:sp>
      <p:sp>
        <p:nvSpPr>
          <p:cNvPr id="10" name="テキスト ボックス 9">
            <a:extLst>
              <a:ext uri="{FF2B5EF4-FFF2-40B4-BE49-F238E27FC236}">
                <a16:creationId xmlns:a16="http://schemas.microsoft.com/office/drawing/2014/main" id="{BB20057E-B813-4AC7-9948-439D959AE7C9}"/>
              </a:ext>
            </a:extLst>
          </p:cNvPr>
          <p:cNvSpPr txBox="1"/>
          <p:nvPr userDrawn="1"/>
        </p:nvSpPr>
        <p:spPr>
          <a:xfrm>
            <a:off x="9703905" y="6482284"/>
            <a:ext cx="2117035" cy="338554"/>
          </a:xfrm>
          <a:prstGeom prst="rect">
            <a:avLst/>
          </a:prstGeom>
          <a:noFill/>
        </p:spPr>
        <p:txBody>
          <a:bodyPr wrap="square" rtlCol="0">
            <a:spAutoFit/>
          </a:bodyPr>
          <a:lstStyle/>
          <a:p>
            <a:r>
              <a:rPr kumimoji="1" lang="ja-JP" altLang="en-US" sz="1600" b="1" dirty="0"/>
              <a:t>ガス主任ハック</a:t>
            </a:r>
          </a:p>
        </p:txBody>
      </p:sp>
      <p:pic>
        <p:nvPicPr>
          <p:cNvPr id="1026" name="Picture 2">
            <a:extLst>
              <a:ext uri="{FF2B5EF4-FFF2-40B4-BE49-F238E27FC236}">
                <a16:creationId xmlns:a16="http://schemas.microsoft.com/office/drawing/2014/main" id="{4C5CF2D0-C020-4742-8AED-7661E6F3C87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614881" y="6278410"/>
            <a:ext cx="589358" cy="5795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検索虫眼鏡のイラスト「Search」">
            <a:extLst>
              <a:ext uri="{FF2B5EF4-FFF2-40B4-BE49-F238E27FC236}">
                <a16:creationId xmlns:a16="http://schemas.microsoft.com/office/drawing/2014/main" id="{C1EDE217-1A72-4F8E-A041-5058E4C468D4}"/>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01678" y="6520419"/>
            <a:ext cx="227531" cy="262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365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C313F6-761F-4835-BF49-4E83E9654F2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B06D4FE-2456-4DC3-9496-A90BE289F5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B5CE673-B4AF-478A-BE63-9F15375BD9AB}"/>
              </a:ext>
            </a:extLst>
          </p:cNvPr>
          <p:cNvSpPr>
            <a:spLocks noGrp="1"/>
          </p:cNvSpPr>
          <p:nvPr>
            <p:ph type="dt" sz="half" idx="10"/>
          </p:nvPr>
        </p:nvSpPr>
        <p:spPr/>
        <p:txBody>
          <a:bodyPr/>
          <a:lstStyle/>
          <a:p>
            <a:fld id="{C5B152AC-3895-43A6-8418-6249D8881319}" type="datetimeFigureOut">
              <a:rPr kumimoji="1" lang="ja-JP" altLang="en-US" smtClean="0"/>
              <a:t>2021/4/6</a:t>
            </a:fld>
            <a:endParaRPr kumimoji="1" lang="ja-JP" altLang="en-US"/>
          </a:p>
        </p:txBody>
      </p:sp>
      <p:sp>
        <p:nvSpPr>
          <p:cNvPr id="5" name="フッター プレースホルダー 4">
            <a:extLst>
              <a:ext uri="{FF2B5EF4-FFF2-40B4-BE49-F238E27FC236}">
                <a16:creationId xmlns:a16="http://schemas.microsoft.com/office/drawing/2014/main" id="{7D26F536-2669-46E0-A82F-B9E26AF90F1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7E79D68-0CB2-4216-A1CE-816A05C98832}"/>
              </a:ext>
            </a:extLst>
          </p:cNvPr>
          <p:cNvSpPr>
            <a:spLocks noGrp="1"/>
          </p:cNvSpPr>
          <p:nvPr>
            <p:ph type="sldNum" sz="quarter" idx="12"/>
          </p:nvPr>
        </p:nvSpPr>
        <p:spPr/>
        <p:txBody>
          <a:bodyPr/>
          <a:lstStyle/>
          <a:p>
            <a:fld id="{1AF37E07-FAA0-4F5F-B6AE-2B7B5B079652}" type="slidenum">
              <a:rPr kumimoji="1" lang="ja-JP" altLang="en-US" smtClean="0"/>
              <a:t>‹#›</a:t>
            </a:fld>
            <a:endParaRPr kumimoji="1" lang="ja-JP" altLang="en-US"/>
          </a:p>
        </p:txBody>
      </p:sp>
    </p:spTree>
    <p:extLst>
      <p:ext uri="{BB962C8B-B14F-4D97-AF65-F5344CB8AC3E}">
        <p14:creationId xmlns:p14="http://schemas.microsoft.com/office/powerpoint/2010/main" val="2441831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B299EE-3952-464A-83D4-8C3BA396A45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B38D771-32BD-4BA2-95B4-D836AA49D23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93EF5EA-81B2-4D39-8804-06D72CA14208}"/>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B5B226A-722F-4EE3-B985-A28CF1FCFA0A}"/>
              </a:ext>
            </a:extLst>
          </p:cNvPr>
          <p:cNvSpPr>
            <a:spLocks noGrp="1"/>
          </p:cNvSpPr>
          <p:nvPr>
            <p:ph type="dt" sz="half" idx="10"/>
          </p:nvPr>
        </p:nvSpPr>
        <p:spPr/>
        <p:txBody>
          <a:bodyPr/>
          <a:lstStyle/>
          <a:p>
            <a:fld id="{C5B152AC-3895-43A6-8418-6249D8881319}" type="datetimeFigureOut">
              <a:rPr kumimoji="1" lang="ja-JP" altLang="en-US" smtClean="0"/>
              <a:t>2021/4/6</a:t>
            </a:fld>
            <a:endParaRPr kumimoji="1" lang="ja-JP" altLang="en-US"/>
          </a:p>
        </p:txBody>
      </p:sp>
      <p:sp>
        <p:nvSpPr>
          <p:cNvPr id="6" name="フッター プレースホルダー 5">
            <a:extLst>
              <a:ext uri="{FF2B5EF4-FFF2-40B4-BE49-F238E27FC236}">
                <a16:creationId xmlns:a16="http://schemas.microsoft.com/office/drawing/2014/main" id="{8D01DFCB-CCD0-4BC1-9CD2-D61E0290E4D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8C56BA9-C7FB-4C2E-A89C-F7A8A38B9E9B}"/>
              </a:ext>
            </a:extLst>
          </p:cNvPr>
          <p:cNvSpPr>
            <a:spLocks noGrp="1"/>
          </p:cNvSpPr>
          <p:nvPr>
            <p:ph type="sldNum" sz="quarter" idx="12"/>
          </p:nvPr>
        </p:nvSpPr>
        <p:spPr/>
        <p:txBody>
          <a:bodyPr/>
          <a:lstStyle/>
          <a:p>
            <a:fld id="{1AF37E07-FAA0-4F5F-B6AE-2B7B5B079652}" type="slidenum">
              <a:rPr kumimoji="1" lang="ja-JP" altLang="en-US" smtClean="0"/>
              <a:t>‹#›</a:t>
            </a:fld>
            <a:endParaRPr kumimoji="1" lang="ja-JP" altLang="en-US"/>
          </a:p>
        </p:txBody>
      </p:sp>
    </p:spTree>
    <p:extLst>
      <p:ext uri="{BB962C8B-B14F-4D97-AF65-F5344CB8AC3E}">
        <p14:creationId xmlns:p14="http://schemas.microsoft.com/office/powerpoint/2010/main" val="59193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FFA062-E85E-4828-A743-44A70DFD365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D855AB3-87CA-4994-AC8E-37B049E070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C9645C1-E2C6-4C3A-945B-C01713D357A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40ED693-F301-4D8C-9DFC-D42132EDE9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227A312-3136-41DD-8452-22B96DA10F12}"/>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2D89810-6B26-473D-9D9A-32206C60E74D}"/>
              </a:ext>
            </a:extLst>
          </p:cNvPr>
          <p:cNvSpPr>
            <a:spLocks noGrp="1"/>
          </p:cNvSpPr>
          <p:nvPr>
            <p:ph type="dt" sz="half" idx="10"/>
          </p:nvPr>
        </p:nvSpPr>
        <p:spPr/>
        <p:txBody>
          <a:bodyPr/>
          <a:lstStyle/>
          <a:p>
            <a:fld id="{C5B152AC-3895-43A6-8418-6249D8881319}" type="datetimeFigureOut">
              <a:rPr kumimoji="1" lang="ja-JP" altLang="en-US" smtClean="0"/>
              <a:t>2021/4/6</a:t>
            </a:fld>
            <a:endParaRPr kumimoji="1" lang="ja-JP" altLang="en-US"/>
          </a:p>
        </p:txBody>
      </p:sp>
      <p:sp>
        <p:nvSpPr>
          <p:cNvPr id="8" name="フッター プレースホルダー 7">
            <a:extLst>
              <a:ext uri="{FF2B5EF4-FFF2-40B4-BE49-F238E27FC236}">
                <a16:creationId xmlns:a16="http://schemas.microsoft.com/office/drawing/2014/main" id="{808BA11D-8F56-48C8-82CC-1FC36AAC385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2CEE1B3-0DF8-45D6-AE3C-C2FF6A119E0A}"/>
              </a:ext>
            </a:extLst>
          </p:cNvPr>
          <p:cNvSpPr>
            <a:spLocks noGrp="1"/>
          </p:cNvSpPr>
          <p:nvPr>
            <p:ph type="sldNum" sz="quarter" idx="12"/>
          </p:nvPr>
        </p:nvSpPr>
        <p:spPr/>
        <p:txBody>
          <a:bodyPr/>
          <a:lstStyle/>
          <a:p>
            <a:fld id="{1AF37E07-FAA0-4F5F-B6AE-2B7B5B079652}" type="slidenum">
              <a:rPr kumimoji="1" lang="ja-JP" altLang="en-US" smtClean="0"/>
              <a:t>‹#›</a:t>
            </a:fld>
            <a:endParaRPr kumimoji="1" lang="ja-JP" altLang="en-US"/>
          </a:p>
        </p:txBody>
      </p:sp>
    </p:spTree>
    <p:extLst>
      <p:ext uri="{BB962C8B-B14F-4D97-AF65-F5344CB8AC3E}">
        <p14:creationId xmlns:p14="http://schemas.microsoft.com/office/powerpoint/2010/main" val="548483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9E91DF-DACD-4513-BBCF-EE175EE6533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614659E-3991-4B4D-8121-78AB6A433111}"/>
              </a:ext>
            </a:extLst>
          </p:cNvPr>
          <p:cNvSpPr>
            <a:spLocks noGrp="1"/>
          </p:cNvSpPr>
          <p:nvPr>
            <p:ph type="dt" sz="half" idx="10"/>
          </p:nvPr>
        </p:nvSpPr>
        <p:spPr/>
        <p:txBody>
          <a:bodyPr/>
          <a:lstStyle/>
          <a:p>
            <a:fld id="{C5B152AC-3895-43A6-8418-6249D8881319}" type="datetimeFigureOut">
              <a:rPr kumimoji="1" lang="ja-JP" altLang="en-US" smtClean="0"/>
              <a:t>2021/4/6</a:t>
            </a:fld>
            <a:endParaRPr kumimoji="1" lang="ja-JP" altLang="en-US"/>
          </a:p>
        </p:txBody>
      </p:sp>
      <p:sp>
        <p:nvSpPr>
          <p:cNvPr id="4" name="フッター プレースホルダー 3">
            <a:extLst>
              <a:ext uri="{FF2B5EF4-FFF2-40B4-BE49-F238E27FC236}">
                <a16:creationId xmlns:a16="http://schemas.microsoft.com/office/drawing/2014/main" id="{79F2D854-EFB3-4EDA-9160-AC71904F27B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98608A8-2731-4165-BE33-E8B3048AD288}"/>
              </a:ext>
            </a:extLst>
          </p:cNvPr>
          <p:cNvSpPr>
            <a:spLocks noGrp="1"/>
          </p:cNvSpPr>
          <p:nvPr>
            <p:ph type="sldNum" sz="quarter" idx="12"/>
          </p:nvPr>
        </p:nvSpPr>
        <p:spPr/>
        <p:txBody>
          <a:bodyPr/>
          <a:lstStyle/>
          <a:p>
            <a:fld id="{1AF37E07-FAA0-4F5F-B6AE-2B7B5B079652}" type="slidenum">
              <a:rPr kumimoji="1" lang="ja-JP" altLang="en-US" smtClean="0"/>
              <a:t>‹#›</a:t>
            </a:fld>
            <a:endParaRPr kumimoji="1" lang="ja-JP" altLang="en-US"/>
          </a:p>
        </p:txBody>
      </p:sp>
    </p:spTree>
    <p:extLst>
      <p:ext uri="{BB962C8B-B14F-4D97-AF65-F5344CB8AC3E}">
        <p14:creationId xmlns:p14="http://schemas.microsoft.com/office/powerpoint/2010/main" val="2927454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706803C-BFAD-4513-A97D-5B363B511CD6}"/>
              </a:ext>
            </a:extLst>
          </p:cNvPr>
          <p:cNvSpPr>
            <a:spLocks noGrp="1"/>
          </p:cNvSpPr>
          <p:nvPr>
            <p:ph type="dt" sz="half" idx="10"/>
          </p:nvPr>
        </p:nvSpPr>
        <p:spPr/>
        <p:txBody>
          <a:bodyPr/>
          <a:lstStyle/>
          <a:p>
            <a:fld id="{C5B152AC-3895-43A6-8418-6249D8881319}" type="datetimeFigureOut">
              <a:rPr kumimoji="1" lang="ja-JP" altLang="en-US" smtClean="0"/>
              <a:t>2021/4/6</a:t>
            </a:fld>
            <a:endParaRPr kumimoji="1" lang="ja-JP" altLang="en-US"/>
          </a:p>
        </p:txBody>
      </p:sp>
      <p:sp>
        <p:nvSpPr>
          <p:cNvPr id="3" name="フッター プレースホルダー 2">
            <a:extLst>
              <a:ext uri="{FF2B5EF4-FFF2-40B4-BE49-F238E27FC236}">
                <a16:creationId xmlns:a16="http://schemas.microsoft.com/office/drawing/2014/main" id="{FEE18216-B348-42FD-A872-6FBAEAEB301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DE67BF1-4593-4F17-99F2-5C6E26AC1AC0}"/>
              </a:ext>
            </a:extLst>
          </p:cNvPr>
          <p:cNvSpPr>
            <a:spLocks noGrp="1"/>
          </p:cNvSpPr>
          <p:nvPr>
            <p:ph type="sldNum" sz="quarter" idx="12"/>
          </p:nvPr>
        </p:nvSpPr>
        <p:spPr/>
        <p:txBody>
          <a:bodyPr/>
          <a:lstStyle/>
          <a:p>
            <a:fld id="{1AF37E07-FAA0-4F5F-B6AE-2B7B5B079652}" type="slidenum">
              <a:rPr kumimoji="1" lang="ja-JP" altLang="en-US" smtClean="0"/>
              <a:t>‹#›</a:t>
            </a:fld>
            <a:endParaRPr kumimoji="1" lang="ja-JP" altLang="en-US"/>
          </a:p>
        </p:txBody>
      </p:sp>
    </p:spTree>
    <p:extLst>
      <p:ext uri="{BB962C8B-B14F-4D97-AF65-F5344CB8AC3E}">
        <p14:creationId xmlns:p14="http://schemas.microsoft.com/office/powerpoint/2010/main" val="1906072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C11968-57EF-4C5E-BA51-720E533AC67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440EF86-951F-4440-AC60-C92DEAC178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4D9CD92-6A34-44E9-B7DB-6CC09C2DC8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0047986-4FD1-4D9E-B4AD-8109E4517D3B}"/>
              </a:ext>
            </a:extLst>
          </p:cNvPr>
          <p:cNvSpPr>
            <a:spLocks noGrp="1"/>
          </p:cNvSpPr>
          <p:nvPr>
            <p:ph type="dt" sz="half" idx="10"/>
          </p:nvPr>
        </p:nvSpPr>
        <p:spPr/>
        <p:txBody>
          <a:bodyPr/>
          <a:lstStyle/>
          <a:p>
            <a:fld id="{C5B152AC-3895-43A6-8418-6249D8881319}" type="datetimeFigureOut">
              <a:rPr kumimoji="1" lang="ja-JP" altLang="en-US" smtClean="0"/>
              <a:t>2021/4/6</a:t>
            </a:fld>
            <a:endParaRPr kumimoji="1" lang="ja-JP" altLang="en-US"/>
          </a:p>
        </p:txBody>
      </p:sp>
      <p:sp>
        <p:nvSpPr>
          <p:cNvPr id="6" name="フッター プレースホルダー 5">
            <a:extLst>
              <a:ext uri="{FF2B5EF4-FFF2-40B4-BE49-F238E27FC236}">
                <a16:creationId xmlns:a16="http://schemas.microsoft.com/office/drawing/2014/main" id="{970296DE-AA9A-4052-87C7-1DCB5707708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A1BA4B7-CEFC-482A-8B89-CEE1BC680613}"/>
              </a:ext>
            </a:extLst>
          </p:cNvPr>
          <p:cNvSpPr>
            <a:spLocks noGrp="1"/>
          </p:cNvSpPr>
          <p:nvPr>
            <p:ph type="sldNum" sz="quarter" idx="12"/>
          </p:nvPr>
        </p:nvSpPr>
        <p:spPr/>
        <p:txBody>
          <a:bodyPr/>
          <a:lstStyle/>
          <a:p>
            <a:fld id="{1AF37E07-FAA0-4F5F-B6AE-2B7B5B079652}" type="slidenum">
              <a:rPr kumimoji="1" lang="ja-JP" altLang="en-US" smtClean="0"/>
              <a:t>‹#›</a:t>
            </a:fld>
            <a:endParaRPr kumimoji="1" lang="ja-JP" altLang="en-US"/>
          </a:p>
        </p:txBody>
      </p:sp>
    </p:spTree>
    <p:extLst>
      <p:ext uri="{BB962C8B-B14F-4D97-AF65-F5344CB8AC3E}">
        <p14:creationId xmlns:p14="http://schemas.microsoft.com/office/powerpoint/2010/main" val="2733339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47E45E-4162-4B13-83C6-4F0694D7CF6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42CB4AD-22FA-4869-83F7-06BB33DDBF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5A497F7-FC0B-4066-AB78-F8C55028C2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6F585E4-F206-4DF6-B708-0ED001E2FBE1}"/>
              </a:ext>
            </a:extLst>
          </p:cNvPr>
          <p:cNvSpPr>
            <a:spLocks noGrp="1"/>
          </p:cNvSpPr>
          <p:nvPr>
            <p:ph type="dt" sz="half" idx="10"/>
          </p:nvPr>
        </p:nvSpPr>
        <p:spPr/>
        <p:txBody>
          <a:bodyPr/>
          <a:lstStyle/>
          <a:p>
            <a:fld id="{C5B152AC-3895-43A6-8418-6249D8881319}" type="datetimeFigureOut">
              <a:rPr kumimoji="1" lang="ja-JP" altLang="en-US" smtClean="0"/>
              <a:t>2021/4/6</a:t>
            </a:fld>
            <a:endParaRPr kumimoji="1" lang="ja-JP" altLang="en-US"/>
          </a:p>
        </p:txBody>
      </p:sp>
      <p:sp>
        <p:nvSpPr>
          <p:cNvPr id="6" name="フッター プレースホルダー 5">
            <a:extLst>
              <a:ext uri="{FF2B5EF4-FFF2-40B4-BE49-F238E27FC236}">
                <a16:creationId xmlns:a16="http://schemas.microsoft.com/office/drawing/2014/main" id="{4BF36D3B-5257-44A4-9A6E-898F97A1B17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E43B911-4220-467F-B1A1-949FB2B65EED}"/>
              </a:ext>
            </a:extLst>
          </p:cNvPr>
          <p:cNvSpPr>
            <a:spLocks noGrp="1"/>
          </p:cNvSpPr>
          <p:nvPr>
            <p:ph type="sldNum" sz="quarter" idx="12"/>
          </p:nvPr>
        </p:nvSpPr>
        <p:spPr/>
        <p:txBody>
          <a:bodyPr/>
          <a:lstStyle/>
          <a:p>
            <a:fld id="{1AF37E07-FAA0-4F5F-B6AE-2B7B5B079652}" type="slidenum">
              <a:rPr kumimoji="1" lang="ja-JP" altLang="en-US" smtClean="0"/>
              <a:t>‹#›</a:t>
            </a:fld>
            <a:endParaRPr kumimoji="1" lang="ja-JP" altLang="en-US"/>
          </a:p>
        </p:txBody>
      </p:sp>
    </p:spTree>
    <p:extLst>
      <p:ext uri="{BB962C8B-B14F-4D97-AF65-F5344CB8AC3E}">
        <p14:creationId xmlns:p14="http://schemas.microsoft.com/office/powerpoint/2010/main" val="2143386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D9CE608-1674-43D3-880E-B0F5A9D877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F44D448-042E-4000-9164-AC65873905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AEC67A4-556F-4E07-8528-588EBD5E95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B152AC-3895-43A6-8418-6249D8881319}" type="datetimeFigureOut">
              <a:rPr kumimoji="1" lang="ja-JP" altLang="en-US" smtClean="0"/>
              <a:t>2021/4/6</a:t>
            </a:fld>
            <a:endParaRPr kumimoji="1" lang="ja-JP" altLang="en-US"/>
          </a:p>
        </p:txBody>
      </p:sp>
      <p:sp>
        <p:nvSpPr>
          <p:cNvPr id="5" name="フッター プレースホルダー 4">
            <a:extLst>
              <a:ext uri="{FF2B5EF4-FFF2-40B4-BE49-F238E27FC236}">
                <a16:creationId xmlns:a16="http://schemas.microsoft.com/office/drawing/2014/main" id="{12E89D10-49E4-43EF-A554-797E1F7DAC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C1A8E8F-409E-40F1-8883-A0C2E6C690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F37E07-FAA0-4F5F-B6AE-2B7B5B079652}" type="slidenum">
              <a:rPr kumimoji="1" lang="ja-JP" altLang="en-US" smtClean="0"/>
              <a:t>‹#›</a:t>
            </a:fld>
            <a:endParaRPr kumimoji="1" lang="ja-JP" altLang="en-US"/>
          </a:p>
        </p:txBody>
      </p:sp>
    </p:spTree>
    <p:extLst>
      <p:ext uri="{BB962C8B-B14F-4D97-AF65-F5344CB8AC3E}">
        <p14:creationId xmlns:p14="http://schemas.microsoft.com/office/powerpoint/2010/main" val="3557844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AE913D-84B2-4805-BEB6-59DB979D7C47}"/>
              </a:ext>
            </a:extLst>
          </p:cNvPr>
          <p:cNvSpPr>
            <a:spLocks noGrp="1"/>
          </p:cNvSpPr>
          <p:nvPr>
            <p:ph type="ctrTitle"/>
          </p:nvPr>
        </p:nvSpPr>
        <p:spPr>
          <a:xfrm>
            <a:off x="1485755" y="2290570"/>
            <a:ext cx="9144000" cy="2387600"/>
          </a:xfrm>
        </p:spPr>
        <p:txBody>
          <a:bodyPr>
            <a:normAutofit fontScale="90000"/>
          </a:bodyPr>
          <a:lstStyle/>
          <a:p>
            <a:r>
              <a:rPr kumimoji="1" lang="ja-JP" altLang="en-US" dirty="0"/>
              <a:t>ガス主任技術者試験</a:t>
            </a:r>
            <a:r>
              <a:rPr kumimoji="1" lang="en-US" altLang="ja-JP" dirty="0"/>
              <a:t/>
            </a:r>
            <a:br>
              <a:rPr kumimoji="1" lang="en-US" altLang="ja-JP" dirty="0"/>
            </a:br>
            <a:r>
              <a:rPr kumimoji="1" lang="ja-JP" altLang="en-US" dirty="0"/>
              <a:t>基礎　</a:t>
            </a:r>
            <a:r>
              <a:rPr kumimoji="1" lang="en-US" altLang="ja-JP" dirty="0"/>
              <a:t>part</a:t>
            </a:r>
            <a:r>
              <a:rPr kumimoji="1" lang="ja-JP" altLang="en-US" dirty="0"/>
              <a:t>１　気体の性質</a:t>
            </a:r>
          </a:p>
        </p:txBody>
      </p:sp>
      <p:sp>
        <p:nvSpPr>
          <p:cNvPr id="3" name="字幕 2">
            <a:extLst>
              <a:ext uri="{FF2B5EF4-FFF2-40B4-BE49-F238E27FC236}">
                <a16:creationId xmlns:a16="http://schemas.microsoft.com/office/drawing/2014/main" id="{C7237F45-B6E5-4516-9768-579D27D68E10}"/>
              </a:ext>
            </a:extLst>
          </p:cNvPr>
          <p:cNvSpPr>
            <a:spLocks noGrp="1"/>
          </p:cNvSpPr>
          <p:nvPr>
            <p:ph type="subTitle" idx="1"/>
          </p:nvPr>
        </p:nvSpPr>
        <p:spPr>
          <a:xfrm>
            <a:off x="1329299" y="5076204"/>
            <a:ext cx="9144000" cy="1655762"/>
          </a:xfrm>
        </p:spPr>
        <p:txBody>
          <a:bodyPr>
            <a:normAutofit/>
          </a:bodyPr>
          <a:lstStyle/>
          <a:p>
            <a:r>
              <a:rPr kumimoji="1" lang="ja-JP" altLang="en-US" sz="4000" dirty="0">
                <a:solidFill>
                  <a:schemeClr val="bg1">
                    <a:lumMod val="50000"/>
                  </a:schemeClr>
                </a:solidFill>
              </a:rPr>
              <a:t>ガス主任ハック</a:t>
            </a:r>
          </a:p>
        </p:txBody>
      </p:sp>
    </p:spTree>
    <p:extLst>
      <p:ext uri="{BB962C8B-B14F-4D97-AF65-F5344CB8AC3E}">
        <p14:creationId xmlns:p14="http://schemas.microsoft.com/office/powerpoint/2010/main" val="2773160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ABE34D-4D57-4C6B-99E6-F6A776E57EC1}"/>
              </a:ext>
            </a:extLst>
          </p:cNvPr>
          <p:cNvSpPr>
            <a:spLocks noGrp="1"/>
          </p:cNvSpPr>
          <p:nvPr>
            <p:ph type="title"/>
          </p:nvPr>
        </p:nvSpPr>
        <p:spPr/>
        <p:txBody>
          <a:bodyPr/>
          <a:lstStyle/>
          <a:p>
            <a:r>
              <a:rPr kumimoji="1" lang="ja-JP" altLang="en-US" dirty="0"/>
              <a:t>基礎　</a:t>
            </a:r>
            <a:r>
              <a:rPr kumimoji="1" lang="en-US" altLang="ja-JP" dirty="0"/>
              <a:t>part</a:t>
            </a:r>
            <a:r>
              <a:rPr kumimoji="1" lang="ja-JP" altLang="en-US" dirty="0"/>
              <a:t>１　気体の性質</a:t>
            </a:r>
          </a:p>
        </p:txBody>
      </p:sp>
      <p:sp>
        <p:nvSpPr>
          <p:cNvPr id="6" name="コンテンツ プレースホルダー 5">
            <a:extLst>
              <a:ext uri="{FF2B5EF4-FFF2-40B4-BE49-F238E27FC236}">
                <a16:creationId xmlns:a16="http://schemas.microsoft.com/office/drawing/2014/main" id="{6B31834D-3CB7-490D-B7FB-7179DBBE79F3}"/>
              </a:ext>
            </a:extLst>
          </p:cNvPr>
          <p:cNvSpPr>
            <a:spLocks noGrp="1"/>
          </p:cNvSpPr>
          <p:nvPr>
            <p:ph idx="1"/>
          </p:nvPr>
        </p:nvSpPr>
        <p:spPr>
          <a:xfrm>
            <a:off x="4883075" y="1539889"/>
            <a:ext cx="10515600" cy="584775"/>
          </a:xfrm>
        </p:spPr>
        <p:txBody>
          <a:bodyPr>
            <a:normAutofit lnSpcReduction="10000"/>
          </a:bodyPr>
          <a:lstStyle/>
          <a:p>
            <a:pPr marL="0" indent="0">
              <a:buNone/>
            </a:pPr>
            <a:r>
              <a:rPr lang="ja-JP" altLang="en-US" sz="3600" b="0" i="0" dirty="0">
                <a:solidFill>
                  <a:srgbClr val="333333"/>
                </a:solidFill>
                <a:effectLst/>
                <a:latin typeface="Hiragino Kaku Gothic ProN"/>
              </a:rPr>
              <a:t>練習問題</a:t>
            </a:r>
            <a:endParaRPr lang="ja-JP" altLang="en-US" dirty="0"/>
          </a:p>
        </p:txBody>
      </p:sp>
      <p:sp>
        <p:nvSpPr>
          <p:cNvPr id="10" name="テキスト ボックス 9">
            <a:extLst>
              <a:ext uri="{FF2B5EF4-FFF2-40B4-BE49-F238E27FC236}">
                <a16:creationId xmlns:a16="http://schemas.microsoft.com/office/drawing/2014/main" id="{E6CFD33E-2873-40E1-B82A-84D5D8895069}"/>
              </a:ext>
            </a:extLst>
          </p:cNvPr>
          <p:cNvSpPr txBox="1"/>
          <p:nvPr/>
        </p:nvSpPr>
        <p:spPr>
          <a:xfrm>
            <a:off x="66349" y="1100741"/>
            <a:ext cx="8277986" cy="584775"/>
          </a:xfrm>
          <a:prstGeom prst="rect">
            <a:avLst/>
          </a:prstGeom>
          <a:noFill/>
        </p:spPr>
        <p:txBody>
          <a:bodyPr wrap="square">
            <a:spAutoFit/>
          </a:bodyPr>
          <a:lstStyle/>
          <a:p>
            <a:r>
              <a:rPr kumimoji="1"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ボイルーシャルルの法則</a:t>
            </a:r>
            <a:endParaRPr kumimoji="1" lang="en-US" altLang="ja-JP" sz="3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E0F40272-3C62-450E-AEB0-EBC5CAF3DBDF}"/>
              </a:ext>
            </a:extLst>
          </p:cNvPr>
          <p:cNvSpPr/>
          <p:nvPr/>
        </p:nvSpPr>
        <p:spPr>
          <a:xfrm>
            <a:off x="45203" y="1141809"/>
            <a:ext cx="86927" cy="404813"/>
          </a:xfrm>
          <a:prstGeom prst="rect">
            <a:avLst/>
          </a:prstGeom>
          <a:solidFill>
            <a:srgbClr val="6B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a:extLst>
              <a:ext uri="{FF2B5EF4-FFF2-40B4-BE49-F238E27FC236}">
                <a16:creationId xmlns:a16="http://schemas.microsoft.com/office/drawing/2014/main" id="{CF470CCA-2887-4113-9E10-637D4AEA354D}"/>
              </a:ext>
            </a:extLst>
          </p:cNvPr>
          <p:cNvCxnSpPr/>
          <p:nvPr/>
        </p:nvCxnSpPr>
        <p:spPr>
          <a:xfrm>
            <a:off x="4883075" y="1968649"/>
            <a:ext cx="196954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コンテンツ プレースホルダー 2">
            <a:extLst>
              <a:ext uri="{FF2B5EF4-FFF2-40B4-BE49-F238E27FC236}">
                <a16:creationId xmlns:a16="http://schemas.microsoft.com/office/drawing/2014/main" id="{1B6F7AF8-2983-4FCD-98A8-8D52BB439D66}"/>
              </a:ext>
            </a:extLst>
          </p:cNvPr>
          <p:cNvSpPr txBox="1">
            <a:spLocks/>
          </p:cNvSpPr>
          <p:nvPr/>
        </p:nvSpPr>
        <p:spPr>
          <a:xfrm>
            <a:off x="404353" y="2563812"/>
            <a:ext cx="11461332" cy="1674697"/>
          </a:xfrm>
          <a:prstGeom prst="rect">
            <a:avLst/>
          </a:prstGeom>
          <a:ln w="19050">
            <a:solidFill>
              <a:schemeClr val="tx1"/>
            </a:solidFill>
            <a:miter lim="800000"/>
            <a:headEnd/>
            <a:tailEnd/>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b="1" dirty="0"/>
              <a:t>温度 </a:t>
            </a:r>
            <a:r>
              <a:rPr lang="en-US" altLang="ja-JP" sz="3200" b="1" dirty="0"/>
              <a:t>27℃</a:t>
            </a:r>
            <a:r>
              <a:rPr lang="ja-JP" altLang="en-US" sz="3200" dirty="0"/>
              <a:t>、</a:t>
            </a:r>
            <a:r>
              <a:rPr lang="ja-JP" altLang="en-US" sz="3200" b="1" dirty="0"/>
              <a:t>体積 </a:t>
            </a:r>
            <a:r>
              <a:rPr lang="en-US" altLang="ja-JP" sz="3200" b="1" dirty="0"/>
              <a:t>1.0 L</a:t>
            </a:r>
            <a:r>
              <a:rPr lang="ja-JP" altLang="en-US" sz="3200" dirty="0"/>
              <a:t>、</a:t>
            </a:r>
            <a:r>
              <a:rPr lang="ja-JP" altLang="en-US" sz="3200" b="1" dirty="0"/>
              <a:t>圧力 </a:t>
            </a:r>
            <a:r>
              <a:rPr lang="en-US" altLang="ja-JP" sz="3200" b="1" dirty="0"/>
              <a:t>200 kPa </a:t>
            </a:r>
            <a:r>
              <a:rPr lang="ja-JP" altLang="en-US" sz="3200" dirty="0"/>
              <a:t>の気体を、</a:t>
            </a:r>
            <a:endParaRPr lang="en-US" altLang="ja-JP" sz="3200" dirty="0"/>
          </a:p>
          <a:p>
            <a:pPr marL="0" indent="0">
              <a:buFont typeface="Arial" panose="020B0604020202020204" pitchFamily="34" charset="0"/>
              <a:buNone/>
            </a:pPr>
            <a:r>
              <a:rPr lang="ja-JP" altLang="en-US" sz="3200" b="1" dirty="0"/>
              <a:t>温度 －</a:t>
            </a:r>
            <a:r>
              <a:rPr lang="en-US" altLang="ja-JP" sz="3200" b="1" dirty="0"/>
              <a:t>23℃</a:t>
            </a:r>
            <a:r>
              <a:rPr lang="ja-JP" altLang="en-US" sz="3200" dirty="0"/>
              <a:t>、</a:t>
            </a:r>
            <a:r>
              <a:rPr lang="ja-JP" altLang="en-US" sz="3200" b="1" dirty="0"/>
              <a:t>体積 </a:t>
            </a:r>
            <a:r>
              <a:rPr lang="en-US" altLang="ja-JP" sz="3200" b="1" dirty="0"/>
              <a:t>0.5 L </a:t>
            </a:r>
            <a:r>
              <a:rPr lang="ja-JP" altLang="en-US" sz="3200" dirty="0"/>
              <a:t>としたときの</a:t>
            </a:r>
            <a:r>
              <a:rPr lang="ja-JP" altLang="en-US" sz="3200" b="1" dirty="0"/>
              <a:t>圧力（</a:t>
            </a:r>
            <a:r>
              <a:rPr lang="en-US" altLang="ja-JP" sz="3200" b="1" dirty="0"/>
              <a:t>kPa</a:t>
            </a:r>
            <a:r>
              <a:rPr lang="ja-JP" altLang="en-US" sz="3200" b="1" dirty="0"/>
              <a:t>）</a:t>
            </a:r>
            <a:r>
              <a:rPr lang="ja-JP" altLang="en-US" sz="3200" dirty="0"/>
              <a:t>の値はいくらか。ただし、気体は理想気体とする。</a:t>
            </a:r>
          </a:p>
        </p:txBody>
      </p:sp>
      <p:sp>
        <p:nvSpPr>
          <p:cNvPr id="8" name="コンテンツ プレースホルダー 5">
            <a:extLst>
              <a:ext uri="{FF2B5EF4-FFF2-40B4-BE49-F238E27FC236}">
                <a16:creationId xmlns:a16="http://schemas.microsoft.com/office/drawing/2014/main" id="{D47933BE-B52E-40C8-98E0-7F85D2F7536D}"/>
              </a:ext>
            </a:extLst>
          </p:cNvPr>
          <p:cNvSpPr txBox="1">
            <a:spLocks/>
          </p:cNvSpPr>
          <p:nvPr/>
        </p:nvSpPr>
        <p:spPr>
          <a:xfrm>
            <a:off x="404353" y="4440949"/>
            <a:ext cx="2209755" cy="5847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600" b="1" dirty="0">
                <a:solidFill>
                  <a:schemeClr val="accent1">
                    <a:lumMod val="75000"/>
                  </a:schemeClr>
                </a:solidFill>
                <a:latin typeface="Hiragino Kaku Gothic ProN"/>
              </a:rPr>
              <a:t>使用公式</a:t>
            </a:r>
            <a:endParaRPr lang="ja-JP" altLang="en-US" b="1" dirty="0">
              <a:solidFill>
                <a:schemeClr val="accent1">
                  <a:lumMod val="75000"/>
                </a:schemeClr>
              </a:solidFill>
            </a:endParaRPr>
          </a:p>
        </p:txBody>
      </p:sp>
      <mc:AlternateContent xmlns:mc="http://schemas.openxmlformats.org/markup-compatibility/2006" xmlns:a14="http://schemas.microsoft.com/office/drawing/2010/main">
        <mc:Choice Requires="a14">
          <p:sp>
            <p:nvSpPr>
              <p:cNvPr id="12" name="コンテンツ プレースホルダー 5">
                <a:extLst>
                  <a:ext uri="{FF2B5EF4-FFF2-40B4-BE49-F238E27FC236}">
                    <a16:creationId xmlns:a16="http://schemas.microsoft.com/office/drawing/2014/main" id="{F8476E00-EF92-4483-B433-991111AE0ACE}"/>
                  </a:ext>
                </a:extLst>
              </p:cNvPr>
              <p:cNvSpPr txBox="1">
                <a:spLocks/>
              </p:cNvSpPr>
              <p:nvPr/>
            </p:nvSpPr>
            <p:spPr>
              <a:xfrm>
                <a:off x="671011" y="5022599"/>
                <a:ext cx="7407981" cy="1674697"/>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6200"/>
                  </a:lnSpc>
                  <a:buNone/>
                </a:pPr>
                <a14:m>
                  <m:oMath xmlns:m="http://schemas.openxmlformats.org/officeDocument/2006/math">
                    <m:f>
                      <m:fPr>
                        <m:ctrlPr>
                          <a:rPr lang="en-US" altLang="ja-JP" sz="3600" b="1" i="1">
                            <a:solidFill>
                              <a:schemeClr val="accent1">
                                <a:lumMod val="75000"/>
                              </a:schemeClr>
                            </a:solidFill>
                            <a:latin typeface="Cambria Math" panose="02040503050406030204" pitchFamily="18" charset="0"/>
                          </a:rPr>
                        </m:ctrlPr>
                      </m:fPr>
                      <m:num>
                        <m:sSub>
                          <m:sSubPr>
                            <m:ctrlPr>
                              <a:rPr lang="en-US" altLang="ja-JP" sz="3600" b="1" i="1">
                                <a:solidFill>
                                  <a:schemeClr val="accent1">
                                    <a:lumMod val="75000"/>
                                  </a:schemeClr>
                                </a:solidFill>
                                <a:latin typeface="Cambria Math" panose="02040503050406030204" pitchFamily="18" charset="0"/>
                              </a:rPr>
                            </m:ctrlPr>
                          </m:sSubPr>
                          <m:e>
                            <m:r>
                              <m:rPr>
                                <m:sty m:val="p"/>
                              </m:rPr>
                              <a:rPr lang="en-US" altLang="ja-JP" sz="3600" b="1" i="1" smtClean="0">
                                <a:solidFill>
                                  <a:schemeClr val="accent1">
                                    <a:lumMod val="75000"/>
                                  </a:schemeClr>
                                </a:solidFill>
                                <a:latin typeface="Cambria Math" panose="02040503050406030204" pitchFamily="18" charset="0"/>
                              </a:rPr>
                              <m:t>P</m:t>
                            </m:r>
                          </m:e>
                          <m:sub>
                            <m:r>
                              <a:rPr lang="en-US" altLang="ja-JP" sz="3600" b="1" i="1">
                                <a:solidFill>
                                  <a:schemeClr val="accent1">
                                    <a:lumMod val="75000"/>
                                  </a:schemeClr>
                                </a:solidFill>
                                <a:latin typeface="Cambria Math" panose="02040503050406030204" pitchFamily="18" charset="0"/>
                              </a:rPr>
                              <m:t>𝟏</m:t>
                            </m:r>
                          </m:sub>
                        </m:sSub>
                        <m:sSub>
                          <m:sSubPr>
                            <m:ctrlPr>
                              <a:rPr lang="en-US" altLang="ja-JP" sz="3600" b="1" i="1">
                                <a:solidFill>
                                  <a:schemeClr val="accent1">
                                    <a:lumMod val="75000"/>
                                  </a:schemeClr>
                                </a:solidFill>
                                <a:latin typeface="Cambria Math" panose="02040503050406030204" pitchFamily="18" charset="0"/>
                              </a:rPr>
                            </m:ctrlPr>
                          </m:sSubPr>
                          <m:e>
                            <m:r>
                              <m:rPr>
                                <m:sty m:val="p"/>
                              </m:rPr>
                              <a:rPr lang="en-US" altLang="ja-JP" sz="3600" b="1" i="1" smtClean="0">
                                <a:solidFill>
                                  <a:schemeClr val="accent1">
                                    <a:lumMod val="75000"/>
                                  </a:schemeClr>
                                </a:solidFill>
                                <a:latin typeface="Cambria Math" panose="02040503050406030204" pitchFamily="18" charset="0"/>
                              </a:rPr>
                              <m:t>V</m:t>
                            </m:r>
                          </m:e>
                          <m:sub>
                            <m:r>
                              <a:rPr lang="en-US" altLang="ja-JP" sz="3600" b="1" i="1">
                                <a:solidFill>
                                  <a:schemeClr val="accent1">
                                    <a:lumMod val="75000"/>
                                  </a:schemeClr>
                                </a:solidFill>
                                <a:latin typeface="Cambria Math" panose="02040503050406030204" pitchFamily="18" charset="0"/>
                              </a:rPr>
                              <m:t>𝟏</m:t>
                            </m:r>
                          </m:sub>
                        </m:sSub>
                      </m:num>
                      <m:den>
                        <m:sSub>
                          <m:sSubPr>
                            <m:ctrlPr>
                              <a:rPr lang="en-US" altLang="ja-JP" sz="3600" b="1" i="1">
                                <a:solidFill>
                                  <a:schemeClr val="accent1">
                                    <a:lumMod val="75000"/>
                                  </a:schemeClr>
                                </a:solidFill>
                                <a:latin typeface="Cambria Math" panose="02040503050406030204" pitchFamily="18" charset="0"/>
                              </a:rPr>
                            </m:ctrlPr>
                          </m:sSubPr>
                          <m:e>
                            <m:r>
                              <a:rPr lang="en-US" altLang="ja-JP" sz="3600" b="1" i="1">
                                <a:solidFill>
                                  <a:schemeClr val="accent1">
                                    <a:lumMod val="75000"/>
                                  </a:schemeClr>
                                </a:solidFill>
                                <a:latin typeface="Cambria Math" panose="02040503050406030204" pitchFamily="18" charset="0"/>
                              </a:rPr>
                              <m:t>𝑻</m:t>
                            </m:r>
                          </m:e>
                          <m:sub>
                            <m:r>
                              <a:rPr lang="en-US" altLang="ja-JP" sz="3600" b="1" i="1">
                                <a:solidFill>
                                  <a:schemeClr val="accent1">
                                    <a:lumMod val="75000"/>
                                  </a:schemeClr>
                                </a:solidFill>
                                <a:latin typeface="Cambria Math" panose="02040503050406030204" pitchFamily="18" charset="0"/>
                              </a:rPr>
                              <m:t>𝟏</m:t>
                            </m:r>
                          </m:sub>
                        </m:sSub>
                      </m:den>
                    </m:f>
                  </m:oMath>
                </a14:m>
                <a:r>
                  <a:rPr lang="ja-JP" altLang="en-US" sz="3600" b="1" dirty="0">
                    <a:solidFill>
                      <a:schemeClr val="accent1">
                        <a:lumMod val="75000"/>
                      </a:schemeClr>
                    </a:solidFill>
                  </a:rPr>
                  <a:t>（変化前）＝</a:t>
                </a:r>
                <a:r>
                  <a:rPr lang="en-US" altLang="ja-JP" sz="3600" b="1" dirty="0">
                    <a:solidFill>
                      <a:schemeClr val="accent1">
                        <a:lumMod val="75000"/>
                      </a:schemeClr>
                    </a:solidFill>
                  </a:rPr>
                  <a:t> </a:t>
                </a:r>
                <a14:m>
                  <m:oMath xmlns:m="http://schemas.openxmlformats.org/officeDocument/2006/math">
                    <m:f>
                      <m:fPr>
                        <m:ctrlPr>
                          <a:rPr lang="en-US" altLang="ja-JP" sz="3600" b="1" i="1">
                            <a:solidFill>
                              <a:schemeClr val="accent1">
                                <a:lumMod val="75000"/>
                              </a:schemeClr>
                            </a:solidFill>
                            <a:latin typeface="Cambria Math" panose="02040503050406030204" pitchFamily="18" charset="0"/>
                          </a:rPr>
                        </m:ctrlPr>
                      </m:fPr>
                      <m:num>
                        <m:sSub>
                          <m:sSubPr>
                            <m:ctrlPr>
                              <a:rPr lang="en-US" altLang="ja-JP" sz="3600" b="1" i="1">
                                <a:solidFill>
                                  <a:schemeClr val="accent1">
                                    <a:lumMod val="75000"/>
                                  </a:schemeClr>
                                </a:solidFill>
                                <a:latin typeface="Cambria Math" panose="02040503050406030204" pitchFamily="18" charset="0"/>
                              </a:rPr>
                            </m:ctrlPr>
                          </m:sSubPr>
                          <m:e>
                            <m:r>
                              <m:rPr>
                                <m:sty m:val="p"/>
                              </m:rPr>
                              <a:rPr lang="en-US" altLang="ja-JP" sz="3600" b="1" i="1">
                                <a:solidFill>
                                  <a:schemeClr val="accent1">
                                    <a:lumMod val="75000"/>
                                  </a:schemeClr>
                                </a:solidFill>
                                <a:latin typeface="Cambria Math" panose="02040503050406030204" pitchFamily="18" charset="0"/>
                              </a:rPr>
                              <m:t>P</m:t>
                            </m:r>
                          </m:e>
                          <m:sub>
                            <m:r>
                              <a:rPr lang="en-US" altLang="ja-JP" sz="3600" b="1" i="1" smtClean="0">
                                <a:solidFill>
                                  <a:schemeClr val="accent1">
                                    <a:lumMod val="75000"/>
                                  </a:schemeClr>
                                </a:solidFill>
                                <a:latin typeface="Cambria Math" panose="02040503050406030204" pitchFamily="18" charset="0"/>
                              </a:rPr>
                              <m:t>2</m:t>
                            </m:r>
                          </m:sub>
                        </m:sSub>
                        <m:sSub>
                          <m:sSubPr>
                            <m:ctrlPr>
                              <a:rPr lang="en-US" altLang="ja-JP" sz="3600" b="1" i="1">
                                <a:solidFill>
                                  <a:schemeClr val="accent1">
                                    <a:lumMod val="75000"/>
                                  </a:schemeClr>
                                </a:solidFill>
                                <a:latin typeface="Cambria Math" panose="02040503050406030204" pitchFamily="18" charset="0"/>
                              </a:rPr>
                            </m:ctrlPr>
                          </m:sSubPr>
                          <m:e>
                            <m:r>
                              <m:rPr>
                                <m:sty m:val="p"/>
                              </m:rPr>
                              <a:rPr lang="en-US" altLang="ja-JP" sz="3600" b="1" i="1">
                                <a:solidFill>
                                  <a:schemeClr val="accent1">
                                    <a:lumMod val="75000"/>
                                  </a:schemeClr>
                                </a:solidFill>
                                <a:latin typeface="Cambria Math" panose="02040503050406030204" pitchFamily="18" charset="0"/>
                              </a:rPr>
                              <m:t>V</m:t>
                            </m:r>
                          </m:e>
                          <m:sub>
                            <m:r>
                              <a:rPr lang="en-US" altLang="ja-JP" sz="3600" b="1" i="1" smtClean="0">
                                <a:solidFill>
                                  <a:schemeClr val="accent1">
                                    <a:lumMod val="75000"/>
                                  </a:schemeClr>
                                </a:solidFill>
                                <a:latin typeface="Cambria Math" panose="02040503050406030204" pitchFamily="18" charset="0"/>
                              </a:rPr>
                              <m:t>2</m:t>
                            </m:r>
                          </m:sub>
                        </m:sSub>
                      </m:num>
                      <m:den>
                        <m:sSub>
                          <m:sSubPr>
                            <m:ctrlPr>
                              <a:rPr lang="en-US" altLang="ja-JP" sz="3600" b="1" i="1">
                                <a:solidFill>
                                  <a:schemeClr val="accent1">
                                    <a:lumMod val="75000"/>
                                  </a:schemeClr>
                                </a:solidFill>
                                <a:latin typeface="Cambria Math" panose="02040503050406030204" pitchFamily="18" charset="0"/>
                              </a:rPr>
                            </m:ctrlPr>
                          </m:sSubPr>
                          <m:e>
                            <m:r>
                              <a:rPr lang="en-US" altLang="ja-JP" sz="3600" b="1" i="1">
                                <a:solidFill>
                                  <a:schemeClr val="accent1">
                                    <a:lumMod val="75000"/>
                                  </a:schemeClr>
                                </a:solidFill>
                                <a:latin typeface="Cambria Math" panose="02040503050406030204" pitchFamily="18" charset="0"/>
                              </a:rPr>
                              <m:t>𝑻</m:t>
                            </m:r>
                          </m:e>
                          <m:sub>
                            <m:r>
                              <a:rPr lang="en-US" altLang="ja-JP" sz="3600" b="1" i="1">
                                <a:solidFill>
                                  <a:schemeClr val="accent1">
                                    <a:lumMod val="75000"/>
                                  </a:schemeClr>
                                </a:solidFill>
                                <a:latin typeface="Cambria Math" panose="02040503050406030204" pitchFamily="18" charset="0"/>
                              </a:rPr>
                              <m:t>2</m:t>
                            </m:r>
                          </m:sub>
                        </m:sSub>
                      </m:den>
                    </m:f>
                    <m:r>
                      <a:rPr lang="en-US" altLang="ja-JP" sz="3600" b="1" i="1">
                        <a:solidFill>
                          <a:schemeClr val="accent1">
                            <a:lumMod val="75000"/>
                          </a:schemeClr>
                        </a:solidFill>
                        <a:latin typeface="Cambria Math" panose="02040503050406030204" pitchFamily="18" charset="0"/>
                      </a:rPr>
                      <m:t> </m:t>
                    </m:r>
                  </m:oMath>
                </a14:m>
                <a:r>
                  <a:rPr lang="ja-JP" altLang="en-US" sz="3600" b="1" dirty="0">
                    <a:solidFill>
                      <a:schemeClr val="accent1">
                        <a:lumMod val="75000"/>
                      </a:schemeClr>
                    </a:solidFill>
                  </a:rPr>
                  <a:t>（変化後）</a:t>
                </a:r>
                <a:r>
                  <a:rPr lang="en-US" altLang="ja-JP" sz="3600" dirty="0"/>
                  <a:t/>
                </a:r>
                <a:br>
                  <a:rPr lang="en-US" altLang="ja-JP" sz="3600" dirty="0"/>
                </a:br>
                <a:r>
                  <a:rPr lang="en-US" altLang="ja-JP" sz="3600" b="1" i="0" dirty="0">
                    <a:solidFill>
                      <a:srgbClr val="333333"/>
                    </a:solidFill>
                    <a:effectLst/>
                  </a:rPr>
                  <a:t>P</a:t>
                </a:r>
                <a:r>
                  <a:rPr lang="ja-JP" altLang="en-US" sz="3600" b="1" i="0" dirty="0">
                    <a:solidFill>
                      <a:srgbClr val="333333"/>
                    </a:solidFill>
                    <a:effectLst/>
                  </a:rPr>
                  <a:t>：圧力　</a:t>
                </a:r>
                <a:r>
                  <a:rPr lang="en-US" altLang="ja-JP" sz="3600" b="1" i="0" dirty="0">
                    <a:solidFill>
                      <a:srgbClr val="333333"/>
                    </a:solidFill>
                    <a:effectLst/>
                  </a:rPr>
                  <a:t>V</a:t>
                </a:r>
                <a:r>
                  <a:rPr lang="ja-JP" altLang="en-US" sz="3600" b="1" i="0" dirty="0">
                    <a:solidFill>
                      <a:srgbClr val="333333"/>
                    </a:solidFill>
                    <a:effectLst/>
                  </a:rPr>
                  <a:t>：体積　</a:t>
                </a:r>
                <a:r>
                  <a:rPr lang="en-US" altLang="ja-JP" sz="3600" b="1" i="0" dirty="0">
                    <a:solidFill>
                      <a:srgbClr val="333333"/>
                    </a:solidFill>
                    <a:effectLst/>
                  </a:rPr>
                  <a:t>T</a:t>
                </a:r>
                <a:r>
                  <a:rPr lang="ja-JP" altLang="en-US" sz="3600" b="1" i="0" dirty="0">
                    <a:solidFill>
                      <a:srgbClr val="333333"/>
                    </a:solidFill>
                    <a:effectLst/>
                  </a:rPr>
                  <a:t>：絶対温度</a:t>
                </a:r>
                <a:endParaRPr lang="ja-JP" altLang="en-US" sz="3600" dirty="0"/>
              </a:p>
            </p:txBody>
          </p:sp>
        </mc:Choice>
        <mc:Fallback xmlns="">
          <p:sp>
            <p:nvSpPr>
              <p:cNvPr id="12" name="コンテンツ プレースホルダー 5">
                <a:extLst>
                  <a:ext uri="{FF2B5EF4-FFF2-40B4-BE49-F238E27FC236}">
                    <a16:creationId xmlns:a16="http://schemas.microsoft.com/office/drawing/2014/main" id="{F8476E00-EF92-4483-B433-991111AE0ACE}"/>
                  </a:ext>
                </a:extLst>
              </p:cNvPr>
              <p:cNvSpPr txBox="1">
                <a:spLocks noRot="1" noChangeAspect="1" noMove="1" noResize="1" noEditPoints="1" noAdjustHandles="1" noChangeArrowheads="1" noChangeShapeType="1" noTextEdit="1"/>
              </p:cNvSpPr>
              <p:nvPr/>
            </p:nvSpPr>
            <p:spPr>
              <a:xfrm>
                <a:off x="671011" y="5022599"/>
                <a:ext cx="7407981" cy="1674697"/>
              </a:xfrm>
              <a:prstGeom prst="rect">
                <a:avLst/>
              </a:prstGeom>
              <a:blipFill>
                <a:blip r:embed="rId2"/>
                <a:stretch>
                  <a:fillRect l="-2469" b="-9455"/>
                </a:stretch>
              </a:blipFill>
            </p:spPr>
            <p:txBody>
              <a:bodyPr/>
              <a:lstStyle/>
              <a:p>
                <a:r>
                  <a:rPr lang="ja-JP" altLang="en-US">
                    <a:noFill/>
                  </a:rPr>
                  <a:t> </a:t>
                </a:r>
              </a:p>
            </p:txBody>
          </p:sp>
        </mc:Fallback>
      </mc:AlternateContent>
      <p:sp>
        <p:nvSpPr>
          <p:cNvPr id="16" name="L 字 15">
            <a:extLst>
              <a:ext uri="{FF2B5EF4-FFF2-40B4-BE49-F238E27FC236}">
                <a16:creationId xmlns:a16="http://schemas.microsoft.com/office/drawing/2014/main" id="{3C329DAB-2F81-4FCE-9791-AD42F937FB50}"/>
              </a:ext>
            </a:extLst>
          </p:cNvPr>
          <p:cNvSpPr/>
          <p:nvPr/>
        </p:nvSpPr>
        <p:spPr>
          <a:xfrm rot="13518342">
            <a:off x="1033544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L 字 16">
            <a:extLst>
              <a:ext uri="{FF2B5EF4-FFF2-40B4-BE49-F238E27FC236}">
                <a16:creationId xmlns:a16="http://schemas.microsoft.com/office/drawing/2014/main" id="{7165DD5B-E950-419D-B913-5A1B3E33FD4F}"/>
              </a:ext>
            </a:extLst>
          </p:cNvPr>
          <p:cNvSpPr/>
          <p:nvPr/>
        </p:nvSpPr>
        <p:spPr>
          <a:xfrm rot="13518342">
            <a:off x="10043067"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L 字 17">
            <a:extLst>
              <a:ext uri="{FF2B5EF4-FFF2-40B4-BE49-F238E27FC236}">
                <a16:creationId xmlns:a16="http://schemas.microsoft.com/office/drawing/2014/main" id="{5334EE25-A378-4B8C-8728-982A920EF2ED}"/>
              </a:ext>
            </a:extLst>
          </p:cNvPr>
          <p:cNvSpPr/>
          <p:nvPr/>
        </p:nvSpPr>
        <p:spPr>
          <a:xfrm rot="13518342">
            <a:off x="9752449"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L 字 18">
            <a:extLst>
              <a:ext uri="{FF2B5EF4-FFF2-40B4-BE49-F238E27FC236}">
                <a16:creationId xmlns:a16="http://schemas.microsoft.com/office/drawing/2014/main" id="{8053C08C-A26E-4A3F-BA10-4FD89D092D63}"/>
              </a:ext>
            </a:extLst>
          </p:cNvPr>
          <p:cNvSpPr/>
          <p:nvPr/>
        </p:nvSpPr>
        <p:spPr>
          <a:xfrm rot="13518342">
            <a:off x="946183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L 字 19">
            <a:extLst>
              <a:ext uri="{FF2B5EF4-FFF2-40B4-BE49-F238E27FC236}">
                <a16:creationId xmlns:a16="http://schemas.microsoft.com/office/drawing/2014/main" id="{DEE13D0F-4AB2-47AD-86F4-93231311A46D}"/>
              </a:ext>
            </a:extLst>
          </p:cNvPr>
          <p:cNvSpPr/>
          <p:nvPr/>
        </p:nvSpPr>
        <p:spPr>
          <a:xfrm rot="13518342">
            <a:off x="9171212"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L 字 20">
            <a:extLst>
              <a:ext uri="{FF2B5EF4-FFF2-40B4-BE49-F238E27FC236}">
                <a16:creationId xmlns:a16="http://schemas.microsoft.com/office/drawing/2014/main" id="{7E1CEEFF-A1B8-404B-9E40-F6F536210242}"/>
              </a:ext>
            </a:extLst>
          </p:cNvPr>
          <p:cNvSpPr/>
          <p:nvPr/>
        </p:nvSpPr>
        <p:spPr>
          <a:xfrm rot="13518342">
            <a:off x="8878840"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L 字 21">
            <a:extLst>
              <a:ext uri="{FF2B5EF4-FFF2-40B4-BE49-F238E27FC236}">
                <a16:creationId xmlns:a16="http://schemas.microsoft.com/office/drawing/2014/main" id="{5760E18C-C057-4AA7-8B02-7572C9F4D476}"/>
              </a:ext>
            </a:extLst>
          </p:cNvPr>
          <p:cNvSpPr/>
          <p:nvPr/>
        </p:nvSpPr>
        <p:spPr>
          <a:xfrm rot="13518342">
            <a:off x="8588222" y="299786"/>
            <a:ext cx="464846" cy="461557"/>
          </a:xfrm>
          <a:prstGeom prst="corner">
            <a:avLst>
              <a:gd name="adj1" fmla="val 32577"/>
              <a:gd name="adj2" fmla="val 3253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L 字 22">
            <a:extLst>
              <a:ext uri="{FF2B5EF4-FFF2-40B4-BE49-F238E27FC236}">
                <a16:creationId xmlns:a16="http://schemas.microsoft.com/office/drawing/2014/main" id="{35654646-6ABD-4E26-A444-25374E51E49E}"/>
              </a:ext>
            </a:extLst>
          </p:cNvPr>
          <p:cNvSpPr/>
          <p:nvPr/>
        </p:nvSpPr>
        <p:spPr>
          <a:xfrm rot="13518342">
            <a:off x="8297603"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L 字 23">
            <a:extLst>
              <a:ext uri="{FF2B5EF4-FFF2-40B4-BE49-F238E27FC236}">
                <a16:creationId xmlns:a16="http://schemas.microsoft.com/office/drawing/2014/main" id="{EA8CBA47-C49F-4126-B9A6-83E56C95688A}"/>
              </a:ext>
            </a:extLst>
          </p:cNvPr>
          <p:cNvSpPr/>
          <p:nvPr/>
        </p:nvSpPr>
        <p:spPr>
          <a:xfrm rot="13518342">
            <a:off x="8006985"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L 字 24">
            <a:extLst>
              <a:ext uri="{FF2B5EF4-FFF2-40B4-BE49-F238E27FC236}">
                <a16:creationId xmlns:a16="http://schemas.microsoft.com/office/drawing/2014/main" id="{1461F5F7-149D-4E8C-98E0-DDEEE5B0AE2A}"/>
              </a:ext>
            </a:extLst>
          </p:cNvPr>
          <p:cNvSpPr/>
          <p:nvPr/>
        </p:nvSpPr>
        <p:spPr>
          <a:xfrm rot="13518342">
            <a:off x="10624304" y="31645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10145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ABE34D-4D57-4C6B-99E6-F6A776E57EC1}"/>
              </a:ext>
            </a:extLst>
          </p:cNvPr>
          <p:cNvSpPr>
            <a:spLocks noGrp="1"/>
          </p:cNvSpPr>
          <p:nvPr>
            <p:ph type="title"/>
          </p:nvPr>
        </p:nvSpPr>
        <p:spPr/>
        <p:txBody>
          <a:bodyPr/>
          <a:lstStyle/>
          <a:p>
            <a:r>
              <a:rPr kumimoji="1" lang="ja-JP" altLang="en-US" dirty="0"/>
              <a:t>基礎　</a:t>
            </a:r>
            <a:r>
              <a:rPr kumimoji="1" lang="en-US" altLang="ja-JP" dirty="0"/>
              <a:t>part</a:t>
            </a:r>
            <a:r>
              <a:rPr kumimoji="1" lang="ja-JP" altLang="en-US" dirty="0"/>
              <a:t>１　気体の性質</a:t>
            </a:r>
          </a:p>
        </p:txBody>
      </p:sp>
      <p:sp>
        <p:nvSpPr>
          <p:cNvPr id="6" name="コンテンツ プレースホルダー 5">
            <a:extLst>
              <a:ext uri="{FF2B5EF4-FFF2-40B4-BE49-F238E27FC236}">
                <a16:creationId xmlns:a16="http://schemas.microsoft.com/office/drawing/2014/main" id="{6B31834D-3CB7-490D-B7FB-7179DBBE79F3}"/>
              </a:ext>
            </a:extLst>
          </p:cNvPr>
          <p:cNvSpPr>
            <a:spLocks noGrp="1"/>
          </p:cNvSpPr>
          <p:nvPr>
            <p:ph idx="1"/>
          </p:nvPr>
        </p:nvSpPr>
        <p:spPr>
          <a:xfrm>
            <a:off x="4883075" y="1539889"/>
            <a:ext cx="10515600" cy="584775"/>
          </a:xfrm>
        </p:spPr>
        <p:txBody>
          <a:bodyPr>
            <a:normAutofit lnSpcReduction="10000"/>
          </a:bodyPr>
          <a:lstStyle/>
          <a:p>
            <a:pPr marL="0" indent="0">
              <a:buNone/>
            </a:pPr>
            <a:r>
              <a:rPr lang="ja-JP" altLang="en-US" sz="3600" b="0" i="0" dirty="0">
                <a:solidFill>
                  <a:srgbClr val="333333"/>
                </a:solidFill>
                <a:effectLst/>
                <a:latin typeface="Hiragino Kaku Gothic ProN"/>
              </a:rPr>
              <a:t>練習問題</a:t>
            </a:r>
            <a:endParaRPr lang="ja-JP" altLang="en-US" dirty="0"/>
          </a:p>
        </p:txBody>
      </p:sp>
      <p:sp>
        <p:nvSpPr>
          <p:cNvPr id="10" name="テキスト ボックス 9">
            <a:extLst>
              <a:ext uri="{FF2B5EF4-FFF2-40B4-BE49-F238E27FC236}">
                <a16:creationId xmlns:a16="http://schemas.microsoft.com/office/drawing/2014/main" id="{E6CFD33E-2873-40E1-B82A-84D5D8895069}"/>
              </a:ext>
            </a:extLst>
          </p:cNvPr>
          <p:cNvSpPr txBox="1"/>
          <p:nvPr/>
        </p:nvSpPr>
        <p:spPr>
          <a:xfrm>
            <a:off x="66349" y="1100741"/>
            <a:ext cx="8277986" cy="584775"/>
          </a:xfrm>
          <a:prstGeom prst="rect">
            <a:avLst/>
          </a:prstGeom>
          <a:noFill/>
        </p:spPr>
        <p:txBody>
          <a:bodyPr wrap="square">
            <a:spAutoFit/>
          </a:bodyPr>
          <a:lstStyle/>
          <a:p>
            <a:r>
              <a:rPr kumimoji="1"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ボイルーシャルルの法則</a:t>
            </a:r>
            <a:endParaRPr kumimoji="1" lang="en-US" altLang="ja-JP" sz="3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E0F40272-3C62-450E-AEB0-EBC5CAF3DBDF}"/>
              </a:ext>
            </a:extLst>
          </p:cNvPr>
          <p:cNvSpPr/>
          <p:nvPr/>
        </p:nvSpPr>
        <p:spPr>
          <a:xfrm>
            <a:off x="45203" y="1141809"/>
            <a:ext cx="86927" cy="404813"/>
          </a:xfrm>
          <a:prstGeom prst="rect">
            <a:avLst/>
          </a:prstGeom>
          <a:solidFill>
            <a:srgbClr val="6B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a:extLst>
              <a:ext uri="{FF2B5EF4-FFF2-40B4-BE49-F238E27FC236}">
                <a16:creationId xmlns:a16="http://schemas.microsoft.com/office/drawing/2014/main" id="{CF470CCA-2887-4113-9E10-637D4AEA354D}"/>
              </a:ext>
            </a:extLst>
          </p:cNvPr>
          <p:cNvCxnSpPr/>
          <p:nvPr/>
        </p:nvCxnSpPr>
        <p:spPr>
          <a:xfrm>
            <a:off x="4883075" y="1968649"/>
            <a:ext cx="1969546" cy="0"/>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コンテンツ プレースホルダー 2">
                <a:extLst>
                  <a:ext uri="{FF2B5EF4-FFF2-40B4-BE49-F238E27FC236}">
                    <a16:creationId xmlns:a16="http://schemas.microsoft.com/office/drawing/2014/main" id="{F2921EF1-0665-45C2-8E58-3F501EAB7ECA}"/>
                  </a:ext>
                </a:extLst>
              </p:cNvPr>
              <p:cNvSpPr txBox="1">
                <a:spLocks/>
              </p:cNvSpPr>
              <p:nvPr/>
            </p:nvSpPr>
            <p:spPr bwMode="auto">
              <a:xfrm>
                <a:off x="154952" y="1968649"/>
                <a:ext cx="11882095" cy="42828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buFont typeface="Arial" charset="0"/>
                  <a:buNone/>
                </a:pP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公式</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　ボイル－シャルルの法則： </a:t>
                </a:r>
                <a14:m>
                  <m:oMath xmlns:m="http://schemas.openxmlformats.org/officeDocument/2006/math">
                    <m:f>
                      <m:fPr>
                        <m:ctrlPr>
                          <a:rPr lang="en-US" altLang="ja-JP" sz="2000" i="1">
                            <a:latin typeface="Cambria Math" panose="02040503050406030204" pitchFamily="18" charset="0"/>
                          </a:rPr>
                        </m:ctrlPr>
                      </m:fPr>
                      <m:num>
                        <m:r>
                          <m:rPr>
                            <m:sty m:val="p"/>
                          </m:rPr>
                          <a:rPr lang="ja-JP" altLang="en-US" sz="2000">
                            <a:latin typeface="Cambria Math" panose="02040503050406030204" pitchFamily="18" charset="0"/>
                          </a:rPr>
                          <m:t>PV</m:t>
                        </m:r>
                      </m:num>
                      <m:den>
                        <m:r>
                          <m:rPr>
                            <m:sty m:val="p"/>
                          </m:rPr>
                          <a:rPr lang="ja-JP" altLang="en-US" sz="2000">
                            <a:latin typeface="Cambria Math" panose="02040503050406030204" pitchFamily="18" charset="0"/>
                          </a:rPr>
                          <m:t>T</m:t>
                        </m:r>
                      </m:den>
                    </m:f>
                  </m:oMath>
                </a14:m>
                <a:r>
                  <a:rPr lang="ja-JP" altLang="en-US" sz="2000" dirty="0">
                    <a:latin typeface="メイリオ" panose="020B0604030504040204" pitchFamily="50" charset="-128"/>
                    <a:ea typeface="メイリオ" panose="020B0604030504040204" pitchFamily="50" charset="-128"/>
                  </a:rPr>
                  <a:t>＝一定 　</a:t>
                </a:r>
                <a:endParaRPr lang="en-US" altLang="ja-JP" sz="2000" dirty="0">
                  <a:latin typeface="メイリオ" panose="020B0604030504040204" pitchFamily="50" charset="-128"/>
                  <a:ea typeface="メイリオ" panose="020B0604030504040204" pitchFamily="50" charset="-128"/>
                </a:endParaRPr>
              </a:p>
              <a:p>
                <a:pPr eaLnBrk="1" hangingPunct="1">
                  <a:buFont typeface="Arial" charset="0"/>
                  <a:buNone/>
                </a:pP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計算式</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　</a:t>
                </a:r>
                <a14:m>
                  <m:oMath xmlns:m="http://schemas.openxmlformats.org/officeDocument/2006/math">
                    <m:f>
                      <m:fPr>
                        <m:ctrlPr>
                          <a:rPr lang="en-US" altLang="ja-JP" sz="2000" i="1">
                            <a:latin typeface="Cambria Math" panose="02040503050406030204" pitchFamily="18" charset="0"/>
                          </a:rPr>
                        </m:ctrlPr>
                      </m:fPr>
                      <m:num>
                        <m:sSub>
                          <m:sSubPr>
                            <m:ctrlPr>
                              <a:rPr lang="en-US" altLang="ja-JP" sz="2000" i="1" dirty="0">
                                <a:latin typeface="Cambria Math" panose="02040503050406030204" pitchFamily="18" charset="0"/>
                              </a:rPr>
                            </m:ctrlPr>
                          </m:sSubPr>
                          <m:e>
                            <m:r>
                              <a:rPr lang="ja-JP" altLang="en-US" sz="2000" i="1" dirty="0" smtClean="0">
                                <a:latin typeface="Cambria Math" panose="02040503050406030204" pitchFamily="18" charset="0"/>
                              </a:rPr>
                              <m:t>Ｐ</m:t>
                            </m:r>
                          </m:e>
                          <m:sub>
                            <m:r>
                              <a:rPr lang="en-US" altLang="ja-JP" sz="2000" i="1" dirty="0">
                                <a:latin typeface="Cambria Math" panose="02040503050406030204" pitchFamily="18" charset="0"/>
                              </a:rPr>
                              <m:t>1</m:t>
                            </m:r>
                          </m:sub>
                        </m:sSub>
                        <m:sSub>
                          <m:sSubPr>
                            <m:ctrlPr>
                              <a:rPr lang="en-US" altLang="ja-JP" sz="2000" i="1" dirty="0">
                                <a:latin typeface="Cambria Math" panose="02040503050406030204" pitchFamily="18" charset="0"/>
                              </a:rPr>
                            </m:ctrlPr>
                          </m:sSubPr>
                          <m:e>
                            <m:r>
                              <a:rPr lang="ja-JP" altLang="en-US" sz="2000" i="1" dirty="0" smtClean="0">
                                <a:latin typeface="Cambria Math" panose="02040503050406030204" pitchFamily="18" charset="0"/>
                              </a:rPr>
                              <m:t>Ｖ</m:t>
                            </m:r>
                          </m:e>
                          <m:sub>
                            <m:r>
                              <a:rPr lang="en-US" altLang="ja-JP" sz="2000" i="1" dirty="0">
                                <a:latin typeface="Cambria Math" panose="02040503050406030204" pitchFamily="18" charset="0"/>
                              </a:rPr>
                              <m:t>1</m:t>
                            </m:r>
                          </m:sub>
                        </m:sSub>
                      </m:num>
                      <m:den>
                        <m:sSub>
                          <m:sSubPr>
                            <m:ctrlPr>
                              <a:rPr lang="en-US" altLang="ja-JP" sz="2000" i="1" dirty="0">
                                <a:latin typeface="Cambria Math" panose="02040503050406030204" pitchFamily="18" charset="0"/>
                              </a:rPr>
                            </m:ctrlPr>
                          </m:sSubPr>
                          <m:e>
                            <m:r>
                              <a:rPr lang="ja-JP" altLang="en-US" sz="2000" i="1" dirty="0">
                                <a:latin typeface="Cambria Math" panose="02040503050406030204" pitchFamily="18" charset="0"/>
                              </a:rPr>
                              <m:t>Ｔ</m:t>
                            </m:r>
                          </m:e>
                          <m:sub>
                            <m:r>
                              <a:rPr lang="en-US" altLang="ja-JP" sz="2000" i="1" dirty="0">
                                <a:latin typeface="Cambria Math" panose="02040503050406030204" pitchFamily="18" charset="0"/>
                              </a:rPr>
                              <m:t>1</m:t>
                            </m:r>
                          </m:sub>
                        </m:sSub>
                      </m:den>
                    </m:f>
                  </m:oMath>
                </a14:m>
                <a:r>
                  <a:rPr lang="ja-JP" altLang="en-US" sz="2000" dirty="0">
                    <a:latin typeface="メイリオ" panose="020B0604030504040204" pitchFamily="50" charset="-128"/>
                    <a:ea typeface="メイリオ" panose="020B0604030504040204" pitchFamily="50" charset="-128"/>
                  </a:rPr>
                  <a:t>（変化前）＝</a:t>
                </a:r>
                <a14:m>
                  <m:oMath xmlns:m="http://schemas.openxmlformats.org/officeDocument/2006/math">
                    <m:f>
                      <m:fPr>
                        <m:ctrlPr>
                          <a:rPr lang="en-US" altLang="ja-JP" sz="2000" i="1">
                            <a:latin typeface="Cambria Math" panose="02040503050406030204" pitchFamily="18" charset="0"/>
                          </a:rPr>
                        </m:ctrlPr>
                      </m:fPr>
                      <m:num>
                        <m:sSub>
                          <m:sSubPr>
                            <m:ctrlPr>
                              <a:rPr lang="en-US" altLang="ja-JP" sz="2000" i="1" dirty="0">
                                <a:latin typeface="Cambria Math" panose="02040503050406030204" pitchFamily="18" charset="0"/>
                              </a:rPr>
                            </m:ctrlPr>
                          </m:sSubPr>
                          <m:e>
                            <m:r>
                              <a:rPr lang="ja-JP" altLang="en-US" sz="2000" i="1" dirty="0">
                                <a:latin typeface="Cambria Math" panose="02040503050406030204" pitchFamily="18" charset="0"/>
                              </a:rPr>
                              <m:t>Ｐ</m:t>
                            </m:r>
                          </m:e>
                          <m:sub>
                            <m:r>
                              <a:rPr lang="en-US" altLang="ja-JP" sz="2000" i="1" dirty="0" smtClean="0">
                                <a:latin typeface="Cambria Math" panose="02040503050406030204" pitchFamily="18" charset="0"/>
                              </a:rPr>
                              <m:t>2</m:t>
                            </m:r>
                          </m:sub>
                        </m:sSub>
                        <m:sSub>
                          <m:sSubPr>
                            <m:ctrlPr>
                              <a:rPr lang="en-US" altLang="ja-JP" sz="2000" i="1" dirty="0">
                                <a:latin typeface="Cambria Math" panose="02040503050406030204" pitchFamily="18" charset="0"/>
                              </a:rPr>
                            </m:ctrlPr>
                          </m:sSubPr>
                          <m:e>
                            <m:r>
                              <a:rPr lang="ja-JP" altLang="en-US" sz="2000" i="1" dirty="0">
                                <a:latin typeface="Cambria Math" panose="02040503050406030204" pitchFamily="18" charset="0"/>
                              </a:rPr>
                              <m:t>Ｖ</m:t>
                            </m:r>
                          </m:e>
                          <m:sub>
                            <m:r>
                              <a:rPr lang="en-US" altLang="ja-JP" sz="2000" i="1" dirty="0" smtClean="0">
                                <a:latin typeface="Cambria Math" panose="02040503050406030204" pitchFamily="18" charset="0"/>
                              </a:rPr>
                              <m:t>2</m:t>
                            </m:r>
                          </m:sub>
                        </m:sSub>
                      </m:num>
                      <m:den>
                        <m:sSub>
                          <m:sSubPr>
                            <m:ctrlPr>
                              <a:rPr lang="en-US" altLang="ja-JP" sz="2000" i="1" dirty="0">
                                <a:latin typeface="Cambria Math" panose="02040503050406030204" pitchFamily="18" charset="0"/>
                              </a:rPr>
                            </m:ctrlPr>
                          </m:sSubPr>
                          <m:e>
                            <m:r>
                              <a:rPr lang="ja-JP" altLang="en-US" sz="2000" i="1" dirty="0">
                                <a:latin typeface="Cambria Math" panose="02040503050406030204" pitchFamily="18" charset="0"/>
                              </a:rPr>
                              <m:t>Ｔ</m:t>
                            </m:r>
                          </m:e>
                          <m:sub>
                            <m:r>
                              <a:rPr lang="en-US" altLang="ja-JP" sz="2000" i="1" dirty="0">
                                <a:latin typeface="Cambria Math" panose="02040503050406030204" pitchFamily="18" charset="0"/>
                              </a:rPr>
                              <m:t>2</m:t>
                            </m:r>
                          </m:sub>
                        </m:sSub>
                      </m:den>
                    </m:f>
                  </m:oMath>
                </a14:m>
                <a:r>
                  <a:rPr lang="ja-JP" altLang="en-US" sz="2000" dirty="0">
                    <a:latin typeface="メイリオ" panose="020B0604030504040204" pitchFamily="50" charset="-128"/>
                    <a:ea typeface="メイリオ" panose="020B0604030504040204" pitchFamily="50" charset="-128"/>
                  </a:rPr>
                  <a:t>（変化後）</a:t>
                </a:r>
                <a:endParaRPr lang="en-US" altLang="ja-JP" sz="2000" dirty="0">
                  <a:latin typeface="メイリオ" panose="020B0604030504040204" pitchFamily="50" charset="-128"/>
                  <a:ea typeface="メイリオ" panose="020B0604030504040204" pitchFamily="50" charset="-128"/>
                </a:endParaRPr>
              </a:p>
              <a:p>
                <a:pPr eaLnBrk="1" hangingPunct="1">
                  <a:buFont typeface="Arial" charset="0"/>
                  <a:buNone/>
                </a:pP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代入する値</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　</a:t>
                </a:r>
                <a:endParaRPr lang="en-US" altLang="ja-JP" sz="2000" dirty="0">
                  <a:latin typeface="メイリオ" panose="020B0604030504040204" pitchFamily="50" charset="-128"/>
                  <a:ea typeface="メイリオ" panose="020B0604030504040204" pitchFamily="50" charset="-128"/>
                </a:endParaRPr>
              </a:p>
              <a:p>
                <a:pPr eaLnBrk="1" hangingPunct="1">
                  <a:buFont typeface="Arial" charset="0"/>
                  <a:buNone/>
                </a:pPr>
                <a:r>
                  <a:rPr lang="ja-JP" altLang="en-US" sz="2000" dirty="0">
                    <a:latin typeface="メイリオ" panose="020B0604030504040204" pitchFamily="50" charset="-128"/>
                    <a:ea typeface="メイリオ" panose="020B0604030504040204" pitchFamily="50" charset="-128"/>
                  </a:rPr>
                  <a:t>温度の単位を℃→Ｋ（℃</a:t>
                </a:r>
                <a:r>
                  <a:rPr lang="en-US" altLang="ja-JP" sz="2000" dirty="0">
                    <a:latin typeface="メイリオ" panose="020B0604030504040204" pitchFamily="50" charset="-128"/>
                    <a:ea typeface="メイリオ" panose="020B0604030504040204" pitchFamily="50" charset="-128"/>
                  </a:rPr>
                  <a:t>+273</a:t>
                </a:r>
                <a:r>
                  <a:rPr lang="ja-JP" altLang="en-US" sz="2000" dirty="0">
                    <a:latin typeface="メイリオ" panose="020B0604030504040204" pitchFamily="50" charset="-128"/>
                    <a:ea typeface="メイリオ" panose="020B0604030504040204" pitchFamily="50" charset="-128"/>
                  </a:rPr>
                  <a:t>）</a:t>
                </a:r>
                <a:endParaRPr lang="en-US" altLang="ja-JP" sz="2000" dirty="0">
                  <a:latin typeface="メイリオ" panose="020B0604030504040204" pitchFamily="50" charset="-128"/>
                  <a:ea typeface="メイリオ" panose="020B0604030504040204" pitchFamily="50" charset="-128"/>
                </a:endParaRPr>
              </a:p>
              <a:p>
                <a:pPr eaLnBrk="1" hangingPunct="1">
                  <a:buFont typeface="Arial" charset="0"/>
                  <a:buNone/>
                </a:pPr>
                <a:r>
                  <a:rPr lang="ja-JP" altLang="en-US" sz="2000" dirty="0">
                    <a:latin typeface="メイリオ" panose="020B0604030504040204" pitchFamily="50" charset="-128"/>
                    <a:ea typeface="メイリオ" panose="020B0604030504040204" pitchFamily="50" charset="-128"/>
                  </a:rPr>
                  <a:t>　</a:t>
                </a:r>
                <a:r>
                  <a:rPr lang="ja-JP" altLang="en-US" sz="2000" dirty="0">
                    <a:highlight>
                      <a:srgbClr val="FFFF00"/>
                    </a:highlight>
                    <a:latin typeface="メイリオ" panose="020B0604030504040204" pitchFamily="50" charset="-128"/>
                    <a:ea typeface="メイリオ" panose="020B0604030504040204" pitchFamily="50" charset="-128"/>
                  </a:rPr>
                  <a:t>変化前</a:t>
                </a:r>
                <a:r>
                  <a:rPr lang="ja-JP" altLang="en-US" sz="2000" dirty="0">
                    <a:latin typeface="メイリオ" panose="020B0604030504040204" pitchFamily="50" charset="-128"/>
                    <a:ea typeface="メイリオ" panose="020B0604030504040204" pitchFamily="50" charset="-128"/>
                  </a:rPr>
                  <a:t>　</a:t>
                </a:r>
                <a:endParaRPr lang="en-US" altLang="ja-JP" sz="2000" dirty="0">
                  <a:latin typeface="メイリオ" panose="020B0604030504040204" pitchFamily="50" charset="-128"/>
                  <a:ea typeface="メイリオ" panose="020B0604030504040204" pitchFamily="50" charset="-128"/>
                </a:endParaRPr>
              </a:p>
              <a:p>
                <a:pPr eaLnBrk="1" hangingPunct="1">
                  <a:buFont typeface="Arial" charset="0"/>
                  <a:buNone/>
                </a:pP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P</a:t>
                </a:r>
                <a:r>
                  <a:rPr lang="en-US" altLang="ja-JP" sz="1200" dirty="0">
                    <a:latin typeface="メイリオ" panose="020B0604030504040204" pitchFamily="50" charset="-128"/>
                    <a:ea typeface="メイリオ" panose="020B0604030504040204" pitchFamily="50" charset="-128"/>
                  </a:rPr>
                  <a:t>1</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200kPa</a:t>
                </a: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V</a:t>
                </a:r>
                <a:r>
                  <a:rPr lang="en-US" altLang="ja-JP" sz="1200" dirty="0">
                    <a:latin typeface="メイリオ" panose="020B0604030504040204" pitchFamily="50" charset="-128"/>
                    <a:ea typeface="メイリオ" panose="020B0604030504040204" pitchFamily="50" charset="-128"/>
                  </a:rPr>
                  <a:t>1</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1.0L</a:t>
                </a: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T</a:t>
                </a:r>
                <a:r>
                  <a:rPr lang="en-US" altLang="ja-JP" sz="1200" dirty="0">
                    <a:latin typeface="メイリオ" panose="020B0604030504040204" pitchFamily="50" charset="-128"/>
                    <a:ea typeface="メイリオ" panose="020B0604030504040204" pitchFamily="50" charset="-128"/>
                  </a:rPr>
                  <a:t>1</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273</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27</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300K</a:t>
                </a: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 </a:t>
                </a:r>
                <a:br>
                  <a:rPr lang="en-US" altLang="ja-JP" sz="2000" dirty="0">
                    <a:latin typeface="メイリオ" panose="020B0604030504040204" pitchFamily="50" charset="-128"/>
                    <a:ea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rPr>
                  <a:t>　</a:t>
                </a:r>
                <a:r>
                  <a:rPr lang="ja-JP" altLang="en-US" sz="2000" dirty="0">
                    <a:highlight>
                      <a:srgbClr val="00FFFF"/>
                    </a:highlight>
                    <a:latin typeface="メイリオ" panose="020B0604030504040204" pitchFamily="50" charset="-128"/>
                    <a:ea typeface="メイリオ" panose="020B0604030504040204" pitchFamily="50" charset="-128"/>
                  </a:rPr>
                  <a:t>変化後</a:t>
                </a:r>
                <a:endParaRPr lang="en-US" altLang="ja-JP" sz="2000" dirty="0">
                  <a:latin typeface="メイリオ" panose="020B0604030504040204" pitchFamily="50" charset="-128"/>
                  <a:ea typeface="メイリオ" panose="020B0604030504040204" pitchFamily="50" charset="-128"/>
                </a:endParaRPr>
              </a:p>
              <a:p>
                <a:pPr eaLnBrk="1" hangingPunct="1">
                  <a:buFont typeface="Arial" charset="0"/>
                  <a:buNone/>
                </a:pP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P</a:t>
                </a:r>
                <a:r>
                  <a:rPr lang="en-US" altLang="ja-JP" sz="1200" dirty="0">
                    <a:latin typeface="メイリオ" panose="020B0604030504040204" pitchFamily="50" charset="-128"/>
                    <a:ea typeface="メイリオ" panose="020B0604030504040204" pitchFamily="50" charset="-128"/>
                  </a:rPr>
                  <a:t>2</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P</a:t>
                </a:r>
                <a:r>
                  <a:rPr lang="en-US" altLang="ja-JP" sz="1200" dirty="0">
                    <a:latin typeface="メイリオ" panose="020B0604030504040204" pitchFamily="50" charset="-128"/>
                    <a:ea typeface="メイリオ" panose="020B0604030504040204" pitchFamily="50" charset="-128"/>
                  </a:rPr>
                  <a:t>2</a:t>
                </a: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V2</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0.5L</a:t>
                </a: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T</a:t>
                </a:r>
                <a:r>
                  <a:rPr lang="en-US" altLang="ja-JP" sz="1200" dirty="0">
                    <a:latin typeface="メイリオ" panose="020B0604030504040204" pitchFamily="50" charset="-128"/>
                    <a:ea typeface="メイリオ" panose="020B0604030504040204" pitchFamily="50" charset="-128"/>
                  </a:rPr>
                  <a:t>2</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273</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23</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250K </a:t>
                </a:r>
              </a:p>
              <a:p>
                <a:pPr eaLnBrk="1" hangingPunct="1">
                  <a:buFont typeface="Arial" charset="0"/>
                  <a:buNone/>
                </a:pP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式へ代入</a:t>
                </a:r>
                <a:r>
                  <a:rPr lang="en-US" altLang="ja-JP" sz="2000" dirty="0">
                    <a:latin typeface="メイリオ" panose="020B0604030504040204" pitchFamily="50" charset="-128"/>
                    <a:ea typeface="メイリオ" panose="020B0604030504040204" pitchFamily="50" charset="-128"/>
                  </a:rPr>
                  <a:t>】</a:t>
                </a:r>
              </a:p>
              <a:p>
                <a:pPr eaLnBrk="1" hangingPunct="1">
                  <a:buNone/>
                </a:pPr>
                <a:r>
                  <a:rPr lang="ja-JP" altLang="en-US" sz="2000" dirty="0">
                    <a:latin typeface="メイリオ" panose="020B0604030504040204" pitchFamily="50" charset="-128"/>
                    <a:ea typeface="メイリオ" panose="020B0604030504040204" pitchFamily="50" charset="-128"/>
                  </a:rPr>
                  <a:t>　　　</a:t>
                </a:r>
                <a14:m>
                  <m:oMath xmlns:m="http://schemas.openxmlformats.org/officeDocument/2006/math">
                    <m:f>
                      <m:fPr>
                        <m:ctrlPr>
                          <a:rPr lang="en-US" altLang="ja-JP" sz="2000" i="1">
                            <a:latin typeface="Cambria Math" panose="02040503050406030204" pitchFamily="18" charset="0"/>
                          </a:rPr>
                        </m:ctrlPr>
                      </m:fPr>
                      <m:num>
                        <m:r>
                          <a:rPr lang="ja-JP" altLang="en-US" sz="2000" i="1" smtClean="0">
                            <a:latin typeface="Cambria Math" panose="02040503050406030204" pitchFamily="18" charset="0"/>
                          </a:rPr>
                          <m:t>２００</m:t>
                        </m:r>
                        <m:r>
                          <a:rPr lang="en-US" altLang="ja-JP" sz="2000" i="1">
                            <a:latin typeface="Cambria Math" panose="02040503050406030204" pitchFamily="18" charset="0"/>
                          </a:rPr>
                          <m:t>×</m:t>
                        </m:r>
                        <m:r>
                          <a:rPr lang="ja-JP" altLang="en-US" sz="2000" i="1" smtClean="0">
                            <a:latin typeface="Cambria Math" panose="02040503050406030204" pitchFamily="18" charset="0"/>
                          </a:rPr>
                          <m:t>１</m:t>
                        </m:r>
                      </m:num>
                      <m:den>
                        <m:r>
                          <a:rPr lang="ja-JP" altLang="en-US" sz="2000" i="1" dirty="0">
                            <a:latin typeface="Cambria Math" panose="02040503050406030204" pitchFamily="18" charset="0"/>
                          </a:rPr>
                          <m:t>３００</m:t>
                        </m:r>
                      </m:den>
                    </m:f>
                  </m:oMath>
                </a14:m>
                <a:r>
                  <a:rPr lang="ja-JP" altLang="en-US" sz="2000" dirty="0">
                    <a:latin typeface="メイリオ" panose="020B0604030504040204" pitchFamily="50" charset="-128"/>
                    <a:ea typeface="メイリオ" panose="020B0604030504040204" pitchFamily="50" charset="-128"/>
                  </a:rPr>
                  <a:t>＝</a:t>
                </a:r>
                <a14:m>
                  <m:oMath xmlns:m="http://schemas.openxmlformats.org/officeDocument/2006/math">
                    <m:f>
                      <m:fPr>
                        <m:ctrlPr>
                          <a:rPr lang="en-US" altLang="ja-JP" sz="2000" i="1">
                            <a:latin typeface="Cambria Math" panose="02040503050406030204" pitchFamily="18" charset="0"/>
                          </a:rPr>
                        </m:ctrlPr>
                      </m:fPr>
                      <m:num>
                        <m:sSub>
                          <m:sSubPr>
                            <m:ctrlPr>
                              <a:rPr lang="en-US" altLang="ja-JP" sz="2000" i="1" dirty="0">
                                <a:latin typeface="Cambria Math" panose="02040503050406030204" pitchFamily="18" charset="0"/>
                              </a:rPr>
                            </m:ctrlPr>
                          </m:sSubPr>
                          <m:e>
                            <m:r>
                              <a:rPr lang="ja-JP" altLang="en-US" sz="2000" i="1" dirty="0">
                                <a:latin typeface="Cambria Math" panose="02040503050406030204" pitchFamily="18" charset="0"/>
                              </a:rPr>
                              <m:t>Ｐ</m:t>
                            </m:r>
                          </m:e>
                          <m:sub>
                            <m:r>
                              <a:rPr lang="en-US" altLang="ja-JP" sz="2000" i="1" dirty="0" smtClean="0">
                                <a:latin typeface="Cambria Math" panose="02040503050406030204" pitchFamily="18" charset="0"/>
                              </a:rPr>
                              <m:t>2</m:t>
                            </m:r>
                          </m:sub>
                        </m:sSub>
                        <m:r>
                          <a:rPr lang="en-US" altLang="ja-JP" sz="2000" i="1" dirty="0">
                            <a:latin typeface="Cambria Math" panose="02040503050406030204" pitchFamily="18" charset="0"/>
                          </a:rPr>
                          <m:t>×</m:t>
                        </m:r>
                        <m:r>
                          <a:rPr lang="ja-JP" altLang="en-US" sz="2000" i="1" dirty="0">
                            <a:latin typeface="Cambria Math" panose="02040503050406030204" pitchFamily="18" charset="0"/>
                          </a:rPr>
                          <m:t>０．５</m:t>
                        </m:r>
                      </m:num>
                      <m:den>
                        <m:r>
                          <a:rPr lang="ja-JP" altLang="en-US" sz="2000" i="1" dirty="0">
                            <a:latin typeface="Cambria Math" panose="02040503050406030204" pitchFamily="18" charset="0"/>
                          </a:rPr>
                          <m:t>２５０</m:t>
                        </m:r>
                      </m:den>
                    </m:f>
                  </m:oMath>
                </a14:m>
                <a:r>
                  <a:rPr lang="ja-JP" altLang="en-US" sz="2000" dirty="0">
                    <a:latin typeface="メイリオ" panose="020B0604030504040204" pitchFamily="50" charset="-128"/>
                    <a:ea typeface="メイリオ" panose="020B0604030504040204" pitchFamily="50" charset="-128"/>
                  </a:rPr>
                  <a:t>　３００</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Ｐ</a:t>
                </a:r>
                <a:r>
                  <a:rPr lang="ja-JP" altLang="en-US" sz="1200" dirty="0">
                    <a:latin typeface="メイリオ" panose="020B0604030504040204" pitchFamily="50" charset="-128"/>
                    <a:ea typeface="メイリオ" panose="020B0604030504040204" pitchFamily="50" charset="-128"/>
                  </a:rPr>
                  <a:t>２</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０．５＝２００</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１</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２５０　　</a:t>
                </a:r>
                <a:endParaRPr lang="en-US" altLang="ja-JP" sz="2000" dirty="0">
                  <a:latin typeface="メイリオ" panose="020B0604030504040204" pitchFamily="50" charset="-128"/>
                  <a:ea typeface="メイリオ" panose="020B0604030504040204" pitchFamily="50" charset="-128"/>
                </a:endParaRPr>
              </a:p>
              <a:p>
                <a:pPr eaLnBrk="1" hangingPunct="1">
                  <a:buNone/>
                </a:pPr>
                <a:r>
                  <a:rPr lang="ja-JP" altLang="en-US" sz="2000" dirty="0">
                    <a:latin typeface="メイリオ" panose="020B0604030504040204" pitchFamily="50" charset="-128"/>
                    <a:ea typeface="メイリオ" panose="020B0604030504040204" pitchFamily="50" charset="-128"/>
                  </a:rPr>
                  <a:t>　　Ｐ</a:t>
                </a:r>
                <a:r>
                  <a:rPr lang="ja-JP" altLang="en-US" sz="1100" dirty="0">
                    <a:latin typeface="メイリオ" panose="020B0604030504040204" pitchFamily="50" charset="-128"/>
                    <a:ea typeface="メイリオ" panose="020B0604030504040204" pitchFamily="50" charset="-128"/>
                  </a:rPr>
                  <a:t>２</a:t>
                </a:r>
                <a:r>
                  <a:rPr lang="ja-JP" altLang="en-US" sz="2000" dirty="0">
                    <a:latin typeface="メイリオ" panose="020B0604030504040204" pitchFamily="50" charset="-128"/>
                    <a:ea typeface="メイリオ" panose="020B0604030504040204" pitchFamily="50" charset="-128"/>
                  </a:rPr>
                  <a:t>＝</a:t>
                </a:r>
                <a14:m>
                  <m:oMath xmlns:m="http://schemas.openxmlformats.org/officeDocument/2006/math">
                    <m:f>
                      <m:fPr>
                        <m:ctrlPr>
                          <a:rPr lang="en-US" altLang="ja-JP" sz="2000" i="1">
                            <a:latin typeface="Cambria Math" panose="02040503050406030204" pitchFamily="18" charset="0"/>
                          </a:rPr>
                        </m:ctrlPr>
                      </m:fPr>
                      <m:num>
                        <m:r>
                          <a:rPr lang="ja-JP" altLang="en-US" sz="2000" i="1">
                            <a:latin typeface="Cambria Math" panose="02040503050406030204" pitchFamily="18" charset="0"/>
                          </a:rPr>
                          <m:t>２００</m:t>
                        </m:r>
                        <m:r>
                          <a:rPr lang="en-US" altLang="ja-JP" sz="2000" i="1">
                            <a:latin typeface="Cambria Math" panose="02040503050406030204" pitchFamily="18" charset="0"/>
                          </a:rPr>
                          <m:t>×</m:t>
                        </m:r>
                        <m:r>
                          <a:rPr lang="ja-JP" altLang="en-US" sz="2000" i="1">
                            <a:latin typeface="Cambria Math" panose="02040503050406030204" pitchFamily="18" charset="0"/>
                          </a:rPr>
                          <m:t>２５０</m:t>
                        </m:r>
                      </m:num>
                      <m:den>
                        <m:r>
                          <a:rPr lang="ja-JP" altLang="en-US" sz="2000" i="1" dirty="0" smtClean="0">
                            <a:latin typeface="Cambria Math" panose="02040503050406030204" pitchFamily="18" charset="0"/>
                          </a:rPr>
                          <m:t>１５</m:t>
                        </m:r>
                        <m:r>
                          <a:rPr lang="ja-JP" altLang="en-US" sz="2000" i="1" dirty="0">
                            <a:latin typeface="Cambria Math" panose="02040503050406030204" pitchFamily="18" charset="0"/>
                          </a:rPr>
                          <m:t>０</m:t>
                        </m:r>
                      </m:den>
                    </m:f>
                  </m:oMath>
                </a14:m>
                <a:r>
                  <a:rPr lang="ja-JP" altLang="en-US" sz="2000" dirty="0">
                    <a:latin typeface="メイリオ" panose="020B0604030504040204" pitchFamily="50" charset="-128"/>
                    <a:ea typeface="メイリオ" panose="020B0604030504040204" pitchFamily="50" charset="-128"/>
                  </a:rPr>
                  <a:t>＝</a:t>
                </a:r>
                <a14:m>
                  <m:oMath xmlns:m="http://schemas.openxmlformats.org/officeDocument/2006/math">
                    <m:f>
                      <m:fPr>
                        <m:ctrlPr>
                          <a:rPr lang="en-US" altLang="ja-JP" sz="2000" i="1">
                            <a:latin typeface="Cambria Math" panose="02040503050406030204" pitchFamily="18" charset="0"/>
                          </a:rPr>
                        </m:ctrlPr>
                      </m:fPr>
                      <m:num>
                        <m:r>
                          <a:rPr lang="ja-JP" altLang="en-US" sz="2000" i="1" smtClean="0">
                            <a:latin typeface="Cambria Math" panose="02040503050406030204" pitchFamily="18" charset="0"/>
                          </a:rPr>
                          <m:t>５００００</m:t>
                        </m:r>
                      </m:num>
                      <m:den>
                        <m:r>
                          <a:rPr lang="ja-JP" altLang="en-US" sz="2000" i="1" dirty="0">
                            <a:latin typeface="Cambria Math" panose="02040503050406030204" pitchFamily="18" charset="0"/>
                          </a:rPr>
                          <m:t>１５０</m:t>
                        </m:r>
                      </m:den>
                    </m:f>
                  </m:oMath>
                </a14:m>
                <a:r>
                  <a:rPr lang="ja-JP" altLang="en-US" sz="2000" dirty="0">
                    <a:latin typeface="メイリオ" panose="020B0604030504040204" pitchFamily="50" charset="-128"/>
                    <a:ea typeface="メイリオ" panose="020B0604030504040204" pitchFamily="50" charset="-128"/>
                  </a:rPr>
                  <a:t>＝</a:t>
                </a:r>
                <a:r>
                  <a:rPr lang="ja-JP" altLang="en-US" sz="2000" u="sng" dirty="0">
                    <a:solidFill>
                      <a:srgbClr val="FF0000"/>
                    </a:solidFill>
                    <a:latin typeface="メイリオ" panose="020B0604030504040204" pitchFamily="50" charset="-128"/>
                    <a:ea typeface="メイリオ" panose="020B0604030504040204" pitchFamily="50" charset="-128"/>
                  </a:rPr>
                  <a:t>３３３ｋＰａ</a:t>
                </a:r>
                <a:endParaRPr lang="en-US" altLang="ja-JP" sz="2000" u="sng" dirty="0">
                  <a:solidFill>
                    <a:srgbClr val="FF0000"/>
                  </a:solidFill>
                  <a:latin typeface="メイリオ" panose="020B0604030504040204" pitchFamily="50" charset="-128"/>
                  <a:ea typeface="メイリオ" panose="020B0604030504040204" pitchFamily="50" charset="-128"/>
                </a:endParaRPr>
              </a:p>
              <a:p>
                <a:pPr eaLnBrk="1" hangingPunct="1">
                  <a:buFont typeface="Arial" charset="0"/>
                  <a:buNone/>
                </a:pPr>
                <a:r>
                  <a:rPr lang="ja-JP" altLang="en-US" dirty="0">
                    <a:latin typeface="メイリオ" panose="020B0604030504040204" pitchFamily="50" charset="-128"/>
                    <a:ea typeface="メイリオ" panose="020B0604030504040204" pitchFamily="50" charset="-128"/>
                  </a:rPr>
                  <a:t>　　</a:t>
                </a:r>
                <a:endParaRPr lang="en-US" altLang="ja-JP" dirty="0">
                  <a:latin typeface="メイリオ" panose="020B0604030504040204" pitchFamily="50" charset="-128"/>
                  <a:ea typeface="メイリオ" panose="020B0604030504040204" pitchFamily="50" charset="-128"/>
                </a:endParaRPr>
              </a:p>
            </p:txBody>
          </p:sp>
        </mc:Choice>
        <mc:Fallback xmlns="">
          <p:sp>
            <p:nvSpPr>
              <p:cNvPr id="8" name="コンテンツ プレースホルダー 2">
                <a:extLst>
                  <a:ext uri="{FF2B5EF4-FFF2-40B4-BE49-F238E27FC236}">
                    <a16:creationId xmlns:a16="http://schemas.microsoft.com/office/drawing/2014/main" id="{F2921EF1-0665-45C2-8E58-3F501EAB7ECA}"/>
                  </a:ext>
                </a:extLst>
              </p:cNvPr>
              <p:cNvSpPr txBox="1">
                <a:spLocks noRot="1" noChangeAspect="1" noMove="1" noResize="1" noEditPoints="1" noAdjustHandles="1" noChangeArrowheads="1" noChangeShapeType="1" noTextEdit="1"/>
              </p:cNvSpPr>
              <p:nvPr/>
            </p:nvSpPr>
            <p:spPr bwMode="auto">
              <a:xfrm>
                <a:off x="154952" y="1968649"/>
                <a:ext cx="11882095" cy="4282898"/>
              </a:xfrm>
              <a:prstGeom prst="rect">
                <a:avLst/>
              </a:prstGeom>
              <a:blipFill>
                <a:blip r:embed="rId3"/>
                <a:stretch>
                  <a:fillRect l="-513" b="-143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p:sp>
        <p:nvSpPr>
          <p:cNvPr id="3" name="吹き出し: 四角形 2">
            <a:extLst>
              <a:ext uri="{FF2B5EF4-FFF2-40B4-BE49-F238E27FC236}">
                <a16:creationId xmlns:a16="http://schemas.microsoft.com/office/drawing/2014/main" id="{0D653947-48FA-494C-AC59-55ECA2BD3FB0}"/>
              </a:ext>
            </a:extLst>
          </p:cNvPr>
          <p:cNvSpPr/>
          <p:nvPr/>
        </p:nvSpPr>
        <p:spPr>
          <a:xfrm>
            <a:off x="5658521" y="3090134"/>
            <a:ext cx="2603351" cy="610497"/>
          </a:xfrm>
          <a:prstGeom prst="wedgeRectCallout">
            <a:avLst>
              <a:gd name="adj1" fmla="val -117734"/>
              <a:gd name="adj2" fmla="val 35662"/>
            </a:avLst>
          </a:prstGeom>
          <a:solidFill>
            <a:srgbClr val="CAD7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rPr>
              <a:t>ポイント</a:t>
            </a:r>
            <a:endParaRPr kumimoji="1" lang="en-US" altLang="ja-JP" b="1" dirty="0">
              <a:solidFill>
                <a:schemeClr val="tx1"/>
              </a:solidFill>
            </a:endParaRPr>
          </a:p>
          <a:p>
            <a:r>
              <a:rPr lang="ja-JP" altLang="en-US" dirty="0">
                <a:solidFill>
                  <a:schemeClr val="tx1"/>
                </a:solidFill>
              </a:rPr>
              <a:t>温度を絶対温度に変換</a:t>
            </a:r>
            <a:endParaRPr kumimoji="1" lang="ja-JP" altLang="en-US" dirty="0">
              <a:solidFill>
                <a:schemeClr val="tx1"/>
              </a:solidFill>
            </a:endParaRPr>
          </a:p>
        </p:txBody>
      </p:sp>
      <p:sp>
        <p:nvSpPr>
          <p:cNvPr id="14" name="L 字 13">
            <a:extLst>
              <a:ext uri="{FF2B5EF4-FFF2-40B4-BE49-F238E27FC236}">
                <a16:creationId xmlns:a16="http://schemas.microsoft.com/office/drawing/2014/main" id="{1F23A472-B66D-48F4-AFBD-1B89693C6D29}"/>
              </a:ext>
            </a:extLst>
          </p:cNvPr>
          <p:cNvSpPr/>
          <p:nvPr/>
        </p:nvSpPr>
        <p:spPr>
          <a:xfrm rot="13518342">
            <a:off x="1033544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L 字 14">
            <a:extLst>
              <a:ext uri="{FF2B5EF4-FFF2-40B4-BE49-F238E27FC236}">
                <a16:creationId xmlns:a16="http://schemas.microsoft.com/office/drawing/2014/main" id="{DA03FC47-02AC-47C2-89AA-4C1CD030A159}"/>
              </a:ext>
            </a:extLst>
          </p:cNvPr>
          <p:cNvSpPr/>
          <p:nvPr/>
        </p:nvSpPr>
        <p:spPr>
          <a:xfrm rot="13518342">
            <a:off x="10043067"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L 字 15">
            <a:extLst>
              <a:ext uri="{FF2B5EF4-FFF2-40B4-BE49-F238E27FC236}">
                <a16:creationId xmlns:a16="http://schemas.microsoft.com/office/drawing/2014/main" id="{EFF5FAD4-9775-4260-BF8B-88D4E8CF97F6}"/>
              </a:ext>
            </a:extLst>
          </p:cNvPr>
          <p:cNvSpPr/>
          <p:nvPr/>
        </p:nvSpPr>
        <p:spPr>
          <a:xfrm rot="13518342">
            <a:off x="9752449"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L 字 16">
            <a:extLst>
              <a:ext uri="{FF2B5EF4-FFF2-40B4-BE49-F238E27FC236}">
                <a16:creationId xmlns:a16="http://schemas.microsoft.com/office/drawing/2014/main" id="{0D145A9C-A2E2-47D6-9FAC-8E27B5863F39}"/>
              </a:ext>
            </a:extLst>
          </p:cNvPr>
          <p:cNvSpPr/>
          <p:nvPr/>
        </p:nvSpPr>
        <p:spPr>
          <a:xfrm rot="13518342">
            <a:off x="946183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L 字 17">
            <a:extLst>
              <a:ext uri="{FF2B5EF4-FFF2-40B4-BE49-F238E27FC236}">
                <a16:creationId xmlns:a16="http://schemas.microsoft.com/office/drawing/2014/main" id="{453ED7A4-E06F-46D1-AA9E-90097F3F2526}"/>
              </a:ext>
            </a:extLst>
          </p:cNvPr>
          <p:cNvSpPr/>
          <p:nvPr/>
        </p:nvSpPr>
        <p:spPr>
          <a:xfrm rot="13518342">
            <a:off x="9171212"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L 字 18">
            <a:extLst>
              <a:ext uri="{FF2B5EF4-FFF2-40B4-BE49-F238E27FC236}">
                <a16:creationId xmlns:a16="http://schemas.microsoft.com/office/drawing/2014/main" id="{0F24560B-A90B-41B4-B94E-00994AC35EF3}"/>
              </a:ext>
            </a:extLst>
          </p:cNvPr>
          <p:cNvSpPr/>
          <p:nvPr/>
        </p:nvSpPr>
        <p:spPr>
          <a:xfrm rot="13518342">
            <a:off x="8878840"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L 字 19">
            <a:extLst>
              <a:ext uri="{FF2B5EF4-FFF2-40B4-BE49-F238E27FC236}">
                <a16:creationId xmlns:a16="http://schemas.microsoft.com/office/drawing/2014/main" id="{5271E18E-7957-42C2-8124-98095D9F7F12}"/>
              </a:ext>
            </a:extLst>
          </p:cNvPr>
          <p:cNvSpPr/>
          <p:nvPr/>
        </p:nvSpPr>
        <p:spPr>
          <a:xfrm rot="13518342">
            <a:off x="8588222" y="299786"/>
            <a:ext cx="464846" cy="461557"/>
          </a:xfrm>
          <a:prstGeom prst="corner">
            <a:avLst>
              <a:gd name="adj1" fmla="val 32577"/>
              <a:gd name="adj2" fmla="val 3253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L 字 20">
            <a:extLst>
              <a:ext uri="{FF2B5EF4-FFF2-40B4-BE49-F238E27FC236}">
                <a16:creationId xmlns:a16="http://schemas.microsoft.com/office/drawing/2014/main" id="{4CCBCE14-725A-4AAE-A315-CD94601C6DC1}"/>
              </a:ext>
            </a:extLst>
          </p:cNvPr>
          <p:cNvSpPr/>
          <p:nvPr/>
        </p:nvSpPr>
        <p:spPr>
          <a:xfrm rot="13518342">
            <a:off x="8297603"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L 字 21">
            <a:extLst>
              <a:ext uri="{FF2B5EF4-FFF2-40B4-BE49-F238E27FC236}">
                <a16:creationId xmlns:a16="http://schemas.microsoft.com/office/drawing/2014/main" id="{B25A8E2F-A6ED-4F93-8DCE-40BCA16FC9CD}"/>
              </a:ext>
            </a:extLst>
          </p:cNvPr>
          <p:cNvSpPr/>
          <p:nvPr/>
        </p:nvSpPr>
        <p:spPr>
          <a:xfrm rot="13518342">
            <a:off x="8006985"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L 字 22">
            <a:extLst>
              <a:ext uri="{FF2B5EF4-FFF2-40B4-BE49-F238E27FC236}">
                <a16:creationId xmlns:a16="http://schemas.microsoft.com/office/drawing/2014/main" id="{D488DF40-DB34-47B1-B13B-F6773420AA87}"/>
              </a:ext>
            </a:extLst>
          </p:cNvPr>
          <p:cNvSpPr/>
          <p:nvPr/>
        </p:nvSpPr>
        <p:spPr>
          <a:xfrm rot="13518342">
            <a:off x="10624304" y="31645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1005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fade">
                                      <p:cBhvr>
                                        <p:cTn id="25" dur="500"/>
                                        <p:tgtEl>
                                          <p:spTgt spid="8">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Effect transition="in" filter="fade">
                                      <p:cBhvr>
                                        <p:cTn id="28" dur="500"/>
                                        <p:tgtEl>
                                          <p:spTgt spid="8">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fade">
                                      <p:cBhvr>
                                        <p:cTn id="31" dur="500"/>
                                        <p:tgtEl>
                                          <p:spTgt spid="8">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
                                            <p:txEl>
                                              <p:pRg st="7" end="7"/>
                                            </p:txEl>
                                          </p:spTgt>
                                        </p:tgtEl>
                                        <p:attrNameLst>
                                          <p:attrName>style.visibility</p:attrName>
                                        </p:attrNameLst>
                                      </p:cBhvr>
                                      <p:to>
                                        <p:strVal val="visible"/>
                                      </p:to>
                                    </p:set>
                                    <p:animEffect transition="in" filter="fade">
                                      <p:cBhvr>
                                        <p:cTn id="39" dur="500"/>
                                        <p:tgtEl>
                                          <p:spTgt spid="8">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
                                            <p:txEl>
                                              <p:pRg st="8" end="8"/>
                                            </p:txEl>
                                          </p:spTgt>
                                        </p:tgtEl>
                                        <p:attrNameLst>
                                          <p:attrName>style.visibility</p:attrName>
                                        </p:attrNameLst>
                                      </p:cBhvr>
                                      <p:to>
                                        <p:strVal val="visible"/>
                                      </p:to>
                                    </p:set>
                                    <p:animEffect transition="in" filter="fade">
                                      <p:cBhvr>
                                        <p:cTn id="44" dur="500"/>
                                        <p:tgtEl>
                                          <p:spTgt spid="8">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8">
                                            <p:txEl>
                                              <p:pRg st="9" end="9"/>
                                            </p:txEl>
                                          </p:spTgt>
                                        </p:tgtEl>
                                        <p:attrNameLst>
                                          <p:attrName>style.visibility</p:attrName>
                                        </p:attrNameLst>
                                      </p:cBhvr>
                                      <p:to>
                                        <p:strVal val="visible"/>
                                      </p:to>
                                    </p:set>
                                    <p:animEffect transition="in" filter="fade">
                                      <p:cBhvr>
                                        <p:cTn id="49"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ABE34D-4D57-4C6B-99E6-F6A776E57EC1}"/>
              </a:ext>
            </a:extLst>
          </p:cNvPr>
          <p:cNvSpPr>
            <a:spLocks noGrp="1"/>
          </p:cNvSpPr>
          <p:nvPr>
            <p:ph type="title"/>
          </p:nvPr>
        </p:nvSpPr>
        <p:spPr/>
        <p:txBody>
          <a:bodyPr/>
          <a:lstStyle/>
          <a:p>
            <a:r>
              <a:rPr kumimoji="1" lang="ja-JP" altLang="en-US" dirty="0"/>
              <a:t>基礎　</a:t>
            </a:r>
            <a:r>
              <a:rPr kumimoji="1" lang="en-US" altLang="ja-JP" dirty="0"/>
              <a:t>part</a:t>
            </a:r>
            <a:r>
              <a:rPr kumimoji="1" lang="ja-JP" altLang="en-US" dirty="0"/>
              <a:t>１　気体の性質</a:t>
            </a:r>
          </a:p>
        </p:txBody>
      </p:sp>
      <p:sp>
        <p:nvSpPr>
          <p:cNvPr id="10" name="テキスト ボックス 9">
            <a:extLst>
              <a:ext uri="{FF2B5EF4-FFF2-40B4-BE49-F238E27FC236}">
                <a16:creationId xmlns:a16="http://schemas.microsoft.com/office/drawing/2014/main" id="{E6CFD33E-2873-40E1-B82A-84D5D8895069}"/>
              </a:ext>
            </a:extLst>
          </p:cNvPr>
          <p:cNvSpPr txBox="1"/>
          <p:nvPr/>
        </p:nvSpPr>
        <p:spPr>
          <a:xfrm>
            <a:off x="2994276" y="1141809"/>
            <a:ext cx="8277986" cy="1323439"/>
          </a:xfrm>
          <a:prstGeom prst="rect">
            <a:avLst/>
          </a:prstGeom>
          <a:noFill/>
        </p:spPr>
        <p:txBody>
          <a:bodyPr wrap="square">
            <a:spAutoFit/>
          </a:bodyPr>
          <a:lstStyle/>
          <a:p>
            <a:r>
              <a:rPr kumimoji="1" lang="ja-JP" altLang="en-US" sz="4000" b="1" dirty="0">
                <a:solidFill>
                  <a:schemeClr val="tx1">
                    <a:lumMod val="50000"/>
                    <a:lumOff val="50000"/>
                  </a:schemeClr>
                </a:solidFill>
                <a:latin typeface="メイリオ" panose="020B0604030504040204" pitchFamily="50" charset="-128"/>
                <a:ea typeface="メイリオ" panose="020B0604030504040204" pitchFamily="50" charset="-128"/>
              </a:rPr>
              <a:t>理想気体</a:t>
            </a:r>
            <a:endParaRPr kumimoji="1" lang="en-US" altLang="ja-JP" sz="4000" b="1" dirty="0">
              <a:solidFill>
                <a:schemeClr val="tx1">
                  <a:lumMod val="50000"/>
                  <a:lumOff val="50000"/>
                </a:schemeClr>
              </a:solidFill>
              <a:latin typeface="メイリオ" panose="020B0604030504040204" pitchFamily="50" charset="-128"/>
              <a:ea typeface="メイリオ" panose="020B0604030504040204" pitchFamily="50" charset="-128"/>
            </a:endParaRPr>
          </a:p>
          <a:p>
            <a:r>
              <a:rPr lang="ja-JP" altLang="en-US" sz="4000" b="1" dirty="0">
                <a:solidFill>
                  <a:schemeClr val="tx1">
                    <a:lumMod val="50000"/>
                    <a:lumOff val="50000"/>
                  </a:schemeClr>
                </a:solidFill>
                <a:latin typeface="メイリオ" panose="020B0604030504040204" pitchFamily="50" charset="-128"/>
                <a:ea typeface="メイリオ" panose="020B0604030504040204" pitchFamily="50" charset="-128"/>
              </a:rPr>
              <a:t>理想気体の状態方程式</a:t>
            </a:r>
            <a:endParaRPr kumimoji="1" lang="en-US" altLang="ja-JP" sz="40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E0F40272-3C62-450E-AEB0-EBC5CAF3DBDF}"/>
              </a:ext>
            </a:extLst>
          </p:cNvPr>
          <p:cNvSpPr/>
          <p:nvPr/>
        </p:nvSpPr>
        <p:spPr>
          <a:xfrm>
            <a:off x="2907349" y="1141808"/>
            <a:ext cx="86927" cy="1213465"/>
          </a:xfrm>
          <a:prstGeom prst="rect">
            <a:avLst/>
          </a:prstGeom>
          <a:solidFill>
            <a:srgbClr val="6B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L 字 12">
            <a:extLst>
              <a:ext uri="{FF2B5EF4-FFF2-40B4-BE49-F238E27FC236}">
                <a16:creationId xmlns:a16="http://schemas.microsoft.com/office/drawing/2014/main" id="{CD3A4003-EE71-40C9-A3B5-C32D187D7598}"/>
              </a:ext>
            </a:extLst>
          </p:cNvPr>
          <p:cNvSpPr/>
          <p:nvPr/>
        </p:nvSpPr>
        <p:spPr>
          <a:xfrm rot="13518342">
            <a:off x="1033544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L 字 13">
            <a:extLst>
              <a:ext uri="{FF2B5EF4-FFF2-40B4-BE49-F238E27FC236}">
                <a16:creationId xmlns:a16="http://schemas.microsoft.com/office/drawing/2014/main" id="{FC7677E5-1A4D-4E65-B405-5DA6A6ECB33E}"/>
              </a:ext>
            </a:extLst>
          </p:cNvPr>
          <p:cNvSpPr/>
          <p:nvPr/>
        </p:nvSpPr>
        <p:spPr>
          <a:xfrm rot="13518342">
            <a:off x="10043067"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L 字 14">
            <a:extLst>
              <a:ext uri="{FF2B5EF4-FFF2-40B4-BE49-F238E27FC236}">
                <a16:creationId xmlns:a16="http://schemas.microsoft.com/office/drawing/2014/main" id="{6EFD02BE-DFE5-4A16-BBBB-BD00DADFDC4D}"/>
              </a:ext>
            </a:extLst>
          </p:cNvPr>
          <p:cNvSpPr/>
          <p:nvPr/>
        </p:nvSpPr>
        <p:spPr>
          <a:xfrm rot="13518342">
            <a:off x="9752449"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L 字 15">
            <a:extLst>
              <a:ext uri="{FF2B5EF4-FFF2-40B4-BE49-F238E27FC236}">
                <a16:creationId xmlns:a16="http://schemas.microsoft.com/office/drawing/2014/main" id="{1FB41A74-C1FD-46AA-908A-3E610DBE1088}"/>
              </a:ext>
            </a:extLst>
          </p:cNvPr>
          <p:cNvSpPr/>
          <p:nvPr/>
        </p:nvSpPr>
        <p:spPr>
          <a:xfrm rot="13518342">
            <a:off x="946183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L 字 16">
            <a:extLst>
              <a:ext uri="{FF2B5EF4-FFF2-40B4-BE49-F238E27FC236}">
                <a16:creationId xmlns:a16="http://schemas.microsoft.com/office/drawing/2014/main" id="{7300786E-746A-49C4-9A46-D2C15AC8D086}"/>
              </a:ext>
            </a:extLst>
          </p:cNvPr>
          <p:cNvSpPr/>
          <p:nvPr/>
        </p:nvSpPr>
        <p:spPr>
          <a:xfrm rot="13518342">
            <a:off x="9171212"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L 字 17">
            <a:extLst>
              <a:ext uri="{FF2B5EF4-FFF2-40B4-BE49-F238E27FC236}">
                <a16:creationId xmlns:a16="http://schemas.microsoft.com/office/drawing/2014/main" id="{4E861526-D804-47ED-80EF-1E601599093F}"/>
              </a:ext>
            </a:extLst>
          </p:cNvPr>
          <p:cNvSpPr/>
          <p:nvPr/>
        </p:nvSpPr>
        <p:spPr>
          <a:xfrm rot="13518342">
            <a:off x="8878840" y="299786"/>
            <a:ext cx="464846" cy="461557"/>
          </a:xfrm>
          <a:prstGeom prst="corner">
            <a:avLst>
              <a:gd name="adj1" fmla="val 32577"/>
              <a:gd name="adj2" fmla="val 32535"/>
            </a:avLst>
          </a:prstGeom>
          <a:solidFill>
            <a:srgbClr val="EA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L 字 18">
            <a:extLst>
              <a:ext uri="{FF2B5EF4-FFF2-40B4-BE49-F238E27FC236}">
                <a16:creationId xmlns:a16="http://schemas.microsoft.com/office/drawing/2014/main" id="{9733E695-199C-456B-ABDF-2F9AF32C007E}"/>
              </a:ext>
            </a:extLst>
          </p:cNvPr>
          <p:cNvSpPr/>
          <p:nvPr/>
        </p:nvSpPr>
        <p:spPr>
          <a:xfrm rot="13518342">
            <a:off x="8588222"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L 字 19">
            <a:extLst>
              <a:ext uri="{FF2B5EF4-FFF2-40B4-BE49-F238E27FC236}">
                <a16:creationId xmlns:a16="http://schemas.microsoft.com/office/drawing/2014/main" id="{59130251-5845-4382-8D84-86C1412E49E9}"/>
              </a:ext>
            </a:extLst>
          </p:cNvPr>
          <p:cNvSpPr/>
          <p:nvPr/>
        </p:nvSpPr>
        <p:spPr>
          <a:xfrm rot="13518342">
            <a:off x="8297603"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L 字 20">
            <a:extLst>
              <a:ext uri="{FF2B5EF4-FFF2-40B4-BE49-F238E27FC236}">
                <a16:creationId xmlns:a16="http://schemas.microsoft.com/office/drawing/2014/main" id="{8CC4DC24-99F0-4562-896F-B934F265E69F}"/>
              </a:ext>
            </a:extLst>
          </p:cNvPr>
          <p:cNvSpPr/>
          <p:nvPr/>
        </p:nvSpPr>
        <p:spPr>
          <a:xfrm rot="13518342">
            <a:off x="8006985"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L 字 33">
            <a:extLst>
              <a:ext uri="{FF2B5EF4-FFF2-40B4-BE49-F238E27FC236}">
                <a16:creationId xmlns:a16="http://schemas.microsoft.com/office/drawing/2014/main" id="{2A31F6A1-DC89-4BE0-81CE-1E6B1F391B9E}"/>
              </a:ext>
            </a:extLst>
          </p:cNvPr>
          <p:cNvSpPr/>
          <p:nvPr/>
        </p:nvSpPr>
        <p:spPr>
          <a:xfrm rot="13518342">
            <a:off x="10624304" y="31645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 name="表 3">
            <a:extLst>
              <a:ext uri="{FF2B5EF4-FFF2-40B4-BE49-F238E27FC236}">
                <a16:creationId xmlns:a16="http://schemas.microsoft.com/office/drawing/2014/main" id="{6156C5B2-C2A4-47E5-93F7-E6255EF4FAD8}"/>
              </a:ext>
            </a:extLst>
          </p:cNvPr>
          <p:cNvGraphicFramePr>
            <a:graphicFrameLocks noGrp="1"/>
          </p:cNvGraphicFramePr>
          <p:nvPr>
            <p:extLst>
              <p:ext uri="{D42A27DB-BD31-4B8C-83A1-F6EECF244321}">
                <p14:modId xmlns:p14="http://schemas.microsoft.com/office/powerpoint/2010/main" val="3689301197"/>
              </p:ext>
            </p:extLst>
          </p:nvPr>
        </p:nvGraphicFramePr>
        <p:xfrm>
          <a:off x="355597" y="3228559"/>
          <a:ext cx="11531598" cy="1705749"/>
        </p:xfrm>
        <a:graphic>
          <a:graphicData uri="http://schemas.openxmlformats.org/drawingml/2006/table">
            <a:tbl>
              <a:tblPr firstRow="1" bandRow="1">
                <a:tableStyleId>{5C22544A-7EE6-4342-B048-85BDC9FD1C3A}</a:tableStyleId>
              </a:tblPr>
              <a:tblGrid>
                <a:gridCol w="1138068">
                  <a:extLst>
                    <a:ext uri="{9D8B030D-6E8A-4147-A177-3AD203B41FA5}">
                      <a16:colId xmlns:a16="http://schemas.microsoft.com/office/drawing/2014/main" val="1634429330"/>
                    </a:ext>
                  </a:extLst>
                </a:gridCol>
                <a:gridCol w="1039353">
                  <a:extLst>
                    <a:ext uri="{9D8B030D-6E8A-4147-A177-3AD203B41FA5}">
                      <a16:colId xmlns:a16="http://schemas.microsoft.com/office/drawing/2014/main" val="3726115999"/>
                    </a:ext>
                  </a:extLst>
                </a:gridCol>
                <a:gridCol w="1039353">
                  <a:extLst>
                    <a:ext uri="{9D8B030D-6E8A-4147-A177-3AD203B41FA5}">
                      <a16:colId xmlns:a16="http://schemas.microsoft.com/office/drawing/2014/main" val="3048573417"/>
                    </a:ext>
                  </a:extLst>
                </a:gridCol>
                <a:gridCol w="1039353">
                  <a:extLst>
                    <a:ext uri="{9D8B030D-6E8A-4147-A177-3AD203B41FA5}">
                      <a16:colId xmlns:a16="http://schemas.microsoft.com/office/drawing/2014/main" val="3010782129"/>
                    </a:ext>
                  </a:extLst>
                </a:gridCol>
                <a:gridCol w="1039353">
                  <a:extLst>
                    <a:ext uri="{9D8B030D-6E8A-4147-A177-3AD203B41FA5}">
                      <a16:colId xmlns:a16="http://schemas.microsoft.com/office/drawing/2014/main" val="335960424"/>
                    </a:ext>
                  </a:extLst>
                </a:gridCol>
                <a:gridCol w="1039353">
                  <a:extLst>
                    <a:ext uri="{9D8B030D-6E8A-4147-A177-3AD203B41FA5}">
                      <a16:colId xmlns:a16="http://schemas.microsoft.com/office/drawing/2014/main" val="351938480"/>
                    </a:ext>
                  </a:extLst>
                </a:gridCol>
                <a:gridCol w="1039353">
                  <a:extLst>
                    <a:ext uri="{9D8B030D-6E8A-4147-A177-3AD203B41FA5}">
                      <a16:colId xmlns:a16="http://schemas.microsoft.com/office/drawing/2014/main" val="2966431412"/>
                    </a:ext>
                  </a:extLst>
                </a:gridCol>
                <a:gridCol w="1039353">
                  <a:extLst>
                    <a:ext uri="{9D8B030D-6E8A-4147-A177-3AD203B41FA5}">
                      <a16:colId xmlns:a16="http://schemas.microsoft.com/office/drawing/2014/main" val="1543819157"/>
                    </a:ext>
                  </a:extLst>
                </a:gridCol>
                <a:gridCol w="1039353">
                  <a:extLst>
                    <a:ext uri="{9D8B030D-6E8A-4147-A177-3AD203B41FA5}">
                      <a16:colId xmlns:a16="http://schemas.microsoft.com/office/drawing/2014/main" val="680473742"/>
                    </a:ext>
                  </a:extLst>
                </a:gridCol>
                <a:gridCol w="1039353">
                  <a:extLst>
                    <a:ext uri="{9D8B030D-6E8A-4147-A177-3AD203B41FA5}">
                      <a16:colId xmlns:a16="http://schemas.microsoft.com/office/drawing/2014/main" val="863917282"/>
                    </a:ext>
                  </a:extLst>
                </a:gridCol>
                <a:gridCol w="1039353">
                  <a:extLst>
                    <a:ext uri="{9D8B030D-6E8A-4147-A177-3AD203B41FA5}">
                      <a16:colId xmlns:a16="http://schemas.microsoft.com/office/drawing/2014/main" val="3533076870"/>
                    </a:ext>
                  </a:extLst>
                </a:gridCol>
              </a:tblGrid>
              <a:tr h="568583">
                <a:tc>
                  <a:txBody>
                    <a:bodyPr/>
                    <a:lstStyle/>
                    <a:p>
                      <a:pPr algn="ctr"/>
                      <a:endParaRPr kumimoji="1" lang="ja-JP" altLang="en-US">
                        <a:latin typeface="メイリオ" panose="020B0604030504040204" pitchFamily="50" charset="-128"/>
                        <a:ea typeface="メイリオ" panose="020B0604030504040204" pitchFamily="50" charset="-128"/>
                      </a:endParaRP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2020</a:t>
                      </a:r>
                      <a:r>
                        <a:rPr kumimoji="1" lang="ja-JP" altLang="en-US" dirty="0">
                          <a:latin typeface="メイリオ" panose="020B0604030504040204" pitchFamily="50" charset="-128"/>
                          <a:ea typeface="メイリオ" panose="020B0604030504040204" pitchFamily="50" charset="-128"/>
                        </a:rPr>
                        <a:t>年</a:t>
                      </a: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2019</a:t>
                      </a:r>
                      <a:r>
                        <a:rPr kumimoji="1" lang="ja-JP" altLang="en-US" dirty="0">
                          <a:latin typeface="メイリオ" panose="020B0604030504040204" pitchFamily="50" charset="-128"/>
                          <a:ea typeface="メイリオ" panose="020B0604030504040204" pitchFamily="50" charset="-128"/>
                        </a:rPr>
                        <a:t>年</a:t>
                      </a: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2018</a:t>
                      </a:r>
                      <a:r>
                        <a:rPr kumimoji="1" lang="ja-JP" altLang="en-US" dirty="0">
                          <a:latin typeface="メイリオ" panose="020B0604030504040204" pitchFamily="50" charset="-128"/>
                          <a:ea typeface="メイリオ" panose="020B0604030504040204" pitchFamily="50" charset="-128"/>
                        </a:rPr>
                        <a:t>年</a:t>
                      </a: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2017</a:t>
                      </a:r>
                      <a:r>
                        <a:rPr kumimoji="1" lang="ja-JP" altLang="en-US" dirty="0">
                          <a:latin typeface="メイリオ" panose="020B0604030504040204" pitchFamily="50" charset="-128"/>
                          <a:ea typeface="メイリオ" panose="020B0604030504040204" pitchFamily="50" charset="-128"/>
                        </a:rPr>
                        <a:t>年</a:t>
                      </a: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2016</a:t>
                      </a:r>
                      <a:r>
                        <a:rPr kumimoji="1" lang="ja-JP" altLang="en-US" dirty="0">
                          <a:latin typeface="メイリオ" panose="020B0604030504040204" pitchFamily="50" charset="-128"/>
                          <a:ea typeface="メイリオ" panose="020B0604030504040204" pitchFamily="50" charset="-128"/>
                        </a:rPr>
                        <a:t>年</a:t>
                      </a: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2015</a:t>
                      </a:r>
                      <a:r>
                        <a:rPr kumimoji="1" lang="ja-JP" altLang="en-US" dirty="0">
                          <a:latin typeface="メイリオ" panose="020B0604030504040204" pitchFamily="50" charset="-128"/>
                          <a:ea typeface="メイリオ" panose="020B0604030504040204" pitchFamily="50" charset="-128"/>
                        </a:rPr>
                        <a:t>年</a:t>
                      </a: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2014</a:t>
                      </a:r>
                      <a:r>
                        <a:rPr kumimoji="1" lang="ja-JP" altLang="en-US" dirty="0">
                          <a:latin typeface="メイリオ" panose="020B0604030504040204" pitchFamily="50" charset="-128"/>
                          <a:ea typeface="メイリオ" panose="020B0604030504040204" pitchFamily="50" charset="-128"/>
                        </a:rPr>
                        <a:t>年</a:t>
                      </a: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2013</a:t>
                      </a:r>
                      <a:r>
                        <a:rPr kumimoji="1" lang="ja-JP" altLang="en-US" dirty="0">
                          <a:latin typeface="メイリオ" panose="020B0604030504040204" pitchFamily="50" charset="-128"/>
                          <a:ea typeface="メイリオ" panose="020B0604030504040204" pitchFamily="50" charset="-128"/>
                        </a:rPr>
                        <a:t>年</a:t>
                      </a: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2012</a:t>
                      </a:r>
                      <a:r>
                        <a:rPr kumimoji="1" lang="ja-JP" altLang="en-US" dirty="0">
                          <a:latin typeface="メイリオ" panose="020B0604030504040204" pitchFamily="50" charset="-128"/>
                          <a:ea typeface="メイリオ" panose="020B0604030504040204" pitchFamily="50" charset="-128"/>
                        </a:rPr>
                        <a:t>年</a:t>
                      </a: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2011</a:t>
                      </a:r>
                      <a:r>
                        <a:rPr kumimoji="1" lang="ja-JP" altLang="en-US" dirty="0">
                          <a:latin typeface="メイリオ" panose="020B0604030504040204" pitchFamily="50" charset="-128"/>
                          <a:ea typeface="メイリオ" panose="020B0604030504040204" pitchFamily="50" charset="-128"/>
                        </a:rPr>
                        <a:t>年</a:t>
                      </a:r>
                    </a:p>
                  </a:txBody>
                  <a:tcPr/>
                </a:tc>
                <a:extLst>
                  <a:ext uri="{0D108BD9-81ED-4DB2-BD59-A6C34878D82A}">
                    <a16:rowId xmlns:a16="http://schemas.microsoft.com/office/drawing/2014/main" val="3071848153"/>
                  </a:ext>
                </a:extLst>
              </a:tr>
              <a:tr h="568583">
                <a:tc>
                  <a:txBody>
                    <a:bodyPr/>
                    <a:lstStyle/>
                    <a:p>
                      <a:pPr algn="ctr"/>
                      <a:r>
                        <a:rPr kumimoji="1" lang="ja-JP" altLang="en-US" dirty="0">
                          <a:latin typeface="メイリオ" panose="020B0604030504040204" pitchFamily="50" charset="-128"/>
                          <a:ea typeface="メイリオ" panose="020B0604030504040204" pitchFamily="50" charset="-128"/>
                        </a:rPr>
                        <a:t>文章問題</a:t>
                      </a:r>
                    </a:p>
                  </a:txBody>
                  <a:tcPr/>
                </a:tc>
                <a:tc>
                  <a:txBody>
                    <a:bodyPr/>
                    <a:lstStyle/>
                    <a:p>
                      <a:pPr algn="ctr"/>
                      <a:endParaRPr kumimoji="1" lang="ja-JP" altLang="en-US">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dirty="0">
                          <a:latin typeface="メイリオ" panose="020B0604030504040204" pitchFamily="50" charset="-128"/>
                          <a:ea typeface="メイリオ" panose="020B0604030504040204" pitchFamily="50" charset="-128"/>
                        </a:rPr>
                        <a:t>○</a:t>
                      </a:r>
                    </a:p>
                  </a:txBody>
                  <a:tcPr/>
                </a:tc>
                <a:tc>
                  <a:txBody>
                    <a:bodyPr/>
                    <a:lstStyle/>
                    <a:p>
                      <a:pPr algn="ctr"/>
                      <a:endParaRPr kumimoji="1" lang="ja-JP" altLang="en-US">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a:latin typeface="メイリオ" panose="020B0604030504040204" pitchFamily="50" charset="-128"/>
                        <a:ea typeface="メイリオ" panose="020B0604030504040204" pitchFamily="50" charset="-128"/>
                      </a:endParaRPr>
                    </a:p>
                  </a:txBody>
                  <a:tcPr/>
                </a:tc>
                <a:tc>
                  <a:txBody>
                    <a:bodyPr/>
                    <a:lstStyle/>
                    <a:p>
                      <a:pPr algn="ctr"/>
                      <a:r>
                        <a:rPr kumimoji="1" lang="ja-JP" altLang="en-US" dirty="0">
                          <a:latin typeface="メイリオ" panose="020B0604030504040204" pitchFamily="50" charset="-128"/>
                          <a:ea typeface="メイリオ" panose="020B0604030504040204" pitchFamily="50" charset="-128"/>
                        </a:rPr>
                        <a:t>◎</a:t>
                      </a:r>
                    </a:p>
                  </a:txBody>
                  <a:tcPr/>
                </a:tc>
                <a:tc>
                  <a:txBody>
                    <a:bodyPr/>
                    <a:lstStyle/>
                    <a:p>
                      <a:pPr algn="ctr"/>
                      <a:endParaRPr kumimoji="1" lang="ja-JP" altLang="en-US">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4143109766"/>
                  </a:ext>
                </a:extLst>
              </a:tr>
              <a:tr h="568583">
                <a:tc>
                  <a:txBody>
                    <a:bodyPr/>
                    <a:lstStyle/>
                    <a:p>
                      <a:pPr algn="ctr"/>
                      <a:r>
                        <a:rPr kumimoji="1" lang="ja-JP" altLang="en-US" dirty="0">
                          <a:latin typeface="メイリオ" panose="020B0604030504040204" pitchFamily="50" charset="-128"/>
                          <a:ea typeface="メイリオ" panose="020B0604030504040204" pitchFamily="50" charset="-128"/>
                        </a:rPr>
                        <a:t>計算問題</a:t>
                      </a:r>
                    </a:p>
                  </a:txBody>
                  <a:tcPr/>
                </a:tc>
                <a:tc>
                  <a:txBody>
                    <a:bodyPr/>
                    <a:lstStyle/>
                    <a:p>
                      <a:pPr algn="ctr"/>
                      <a:r>
                        <a:rPr kumimoji="1" lang="ja-JP" altLang="en-US" dirty="0">
                          <a:latin typeface="メイリオ" panose="020B0604030504040204" pitchFamily="50" charset="-128"/>
                          <a:ea typeface="メイリオ" panose="020B0604030504040204" pitchFamily="50" charset="-128"/>
                        </a:rPr>
                        <a:t>○</a:t>
                      </a:r>
                    </a:p>
                  </a:txBody>
                  <a:tcPr/>
                </a:tc>
                <a:tc>
                  <a:txBody>
                    <a:bodyPr/>
                    <a:lstStyle/>
                    <a:p>
                      <a:pPr algn="ctr"/>
                      <a:r>
                        <a:rPr kumimoji="1" lang="ja-JP" altLang="en-US" dirty="0">
                          <a:latin typeface="メイリオ" panose="020B0604030504040204" pitchFamily="50" charset="-128"/>
                          <a:ea typeface="メイリオ" panose="020B0604030504040204" pitchFamily="50" charset="-128"/>
                        </a:rPr>
                        <a:t>○</a:t>
                      </a: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dirty="0">
                          <a:latin typeface="メイリオ" panose="020B0604030504040204" pitchFamily="50" charset="-128"/>
                          <a:ea typeface="メイリオ" panose="020B0604030504040204" pitchFamily="50" charset="-128"/>
                        </a:rPr>
                        <a:t>○</a:t>
                      </a: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dirty="0">
                          <a:latin typeface="メイリオ" panose="020B0604030504040204" pitchFamily="50" charset="-128"/>
                          <a:ea typeface="メイリオ" panose="020B0604030504040204" pitchFamily="50" charset="-128"/>
                        </a:rPr>
                        <a:t>○</a:t>
                      </a: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3917182116"/>
                  </a:ext>
                </a:extLst>
              </a:tr>
            </a:tbl>
          </a:graphicData>
        </a:graphic>
      </p:graphicFrame>
      <p:sp>
        <p:nvSpPr>
          <p:cNvPr id="8" name="テキスト ボックス 7">
            <a:extLst>
              <a:ext uri="{FF2B5EF4-FFF2-40B4-BE49-F238E27FC236}">
                <a16:creationId xmlns:a16="http://schemas.microsoft.com/office/drawing/2014/main" id="{B51EA6AB-70FC-4F7B-8842-45E2AB39D023}"/>
              </a:ext>
            </a:extLst>
          </p:cNvPr>
          <p:cNvSpPr txBox="1"/>
          <p:nvPr/>
        </p:nvSpPr>
        <p:spPr>
          <a:xfrm>
            <a:off x="8843818" y="5199127"/>
            <a:ext cx="3343564"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○：出題　◎誤答として出題</a:t>
            </a:r>
          </a:p>
        </p:txBody>
      </p:sp>
    </p:spTree>
    <p:extLst>
      <p:ext uri="{BB962C8B-B14F-4D97-AF65-F5344CB8AC3E}">
        <p14:creationId xmlns:p14="http://schemas.microsoft.com/office/powerpoint/2010/main" val="1233791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ABE34D-4D57-4C6B-99E6-F6A776E57EC1}"/>
              </a:ext>
            </a:extLst>
          </p:cNvPr>
          <p:cNvSpPr>
            <a:spLocks noGrp="1"/>
          </p:cNvSpPr>
          <p:nvPr>
            <p:ph type="title"/>
          </p:nvPr>
        </p:nvSpPr>
        <p:spPr/>
        <p:txBody>
          <a:bodyPr/>
          <a:lstStyle/>
          <a:p>
            <a:r>
              <a:rPr kumimoji="1" lang="ja-JP" altLang="en-US" dirty="0"/>
              <a:t>基礎　</a:t>
            </a:r>
            <a:r>
              <a:rPr kumimoji="1" lang="en-US" altLang="ja-JP" dirty="0"/>
              <a:t>part</a:t>
            </a:r>
            <a:r>
              <a:rPr kumimoji="1" lang="ja-JP" altLang="en-US" dirty="0"/>
              <a:t>１　気体の性質</a:t>
            </a:r>
          </a:p>
        </p:txBody>
      </p:sp>
      <p:sp>
        <p:nvSpPr>
          <p:cNvPr id="10" name="テキスト ボックス 9">
            <a:extLst>
              <a:ext uri="{FF2B5EF4-FFF2-40B4-BE49-F238E27FC236}">
                <a16:creationId xmlns:a16="http://schemas.microsoft.com/office/drawing/2014/main" id="{E6CFD33E-2873-40E1-B82A-84D5D8895069}"/>
              </a:ext>
            </a:extLst>
          </p:cNvPr>
          <p:cNvSpPr txBox="1"/>
          <p:nvPr/>
        </p:nvSpPr>
        <p:spPr>
          <a:xfrm>
            <a:off x="66349" y="1100741"/>
            <a:ext cx="8277986" cy="584775"/>
          </a:xfrm>
          <a:prstGeom prst="rect">
            <a:avLst/>
          </a:prstGeom>
          <a:noFill/>
        </p:spPr>
        <p:txBody>
          <a:bodyPr wrap="square">
            <a:spAutoFit/>
          </a:bodyPr>
          <a:lstStyle/>
          <a:p>
            <a:r>
              <a:rPr kumimoji="1"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理想気体</a:t>
            </a:r>
            <a:endParaRPr kumimoji="1" lang="en-US" altLang="ja-JP" sz="3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E0F40272-3C62-450E-AEB0-EBC5CAF3DBDF}"/>
              </a:ext>
            </a:extLst>
          </p:cNvPr>
          <p:cNvSpPr/>
          <p:nvPr/>
        </p:nvSpPr>
        <p:spPr>
          <a:xfrm>
            <a:off x="45203" y="1141809"/>
            <a:ext cx="86927" cy="404813"/>
          </a:xfrm>
          <a:prstGeom prst="rect">
            <a:avLst/>
          </a:prstGeom>
          <a:solidFill>
            <a:srgbClr val="6B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コンテンツ プレースホルダー 5">
            <a:extLst>
              <a:ext uri="{FF2B5EF4-FFF2-40B4-BE49-F238E27FC236}">
                <a16:creationId xmlns:a16="http://schemas.microsoft.com/office/drawing/2014/main" id="{3F40388C-0B94-40A0-B5FF-A35EFC648AD4}"/>
              </a:ext>
            </a:extLst>
          </p:cNvPr>
          <p:cNvSpPr>
            <a:spLocks noGrp="1"/>
          </p:cNvSpPr>
          <p:nvPr>
            <p:ph idx="1"/>
          </p:nvPr>
        </p:nvSpPr>
        <p:spPr>
          <a:xfrm>
            <a:off x="1011219" y="1754273"/>
            <a:ext cx="10515600" cy="1321661"/>
          </a:xfrm>
        </p:spPr>
        <p:txBody>
          <a:bodyPr>
            <a:normAutofit/>
          </a:bodyPr>
          <a:lstStyle/>
          <a:p>
            <a:pPr marL="0" indent="0">
              <a:buNone/>
            </a:pPr>
            <a:r>
              <a:rPr lang="ja-JP" altLang="en-US" sz="3600" b="1" i="0" dirty="0">
                <a:solidFill>
                  <a:srgbClr val="EAB200"/>
                </a:solidFill>
                <a:effectLst/>
                <a:latin typeface="Hiragino Kaku Gothic ProN"/>
              </a:rPr>
              <a:t>分子間力</a:t>
            </a:r>
            <a:r>
              <a:rPr lang="ja-JP" altLang="en-US" sz="3600" b="0" i="0" dirty="0">
                <a:solidFill>
                  <a:srgbClr val="333333"/>
                </a:solidFill>
                <a:effectLst/>
                <a:latin typeface="Hiragino Kaku Gothic ProN"/>
              </a:rPr>
              <a:t>や</a:t>
            </a:r>
            <a:r>
              <a:rPr lang="ja-JP" altLang="en-US" sz="3600" b="1" i="0" dirty="0">
                <a:solidFill>
                  <a:srgbClr val="EAB200"/>
                </a:solidFill>
                <a:effectLst/>
                <a:latin typeface="Hiragino Kaku Gothic ProN"/>
              </a:rPr>
              <a:t>体積</a:t>
            </a:r>
            <a:r>
              <a:rPr lang="ja-JP" altLang="en-US" sz="3600" b="0" i="0" dirty="0">
                <a:solidFill>
                  <a:srgbClr val="333333"/>
                </a:solidFill>
                <a:effectLst/>
                <a:latin typeface="Hiragino Kaku Gothic ProN"/>
              </a:rPr>
              <a:t>を無視した</a:t>
            </a:r>
            <a:r>
              <a:rPr lang="ja-JP" altLang="en-US" sz="3600" b="1" i="0" dirty="0">
                <a:solidFill>
                  <a:srgbClr val="EAB200"/>
                </a:solidFill>
                <a:effectLst/>
                <a:latin typeface="Hiragino Kaku Gothic ProN"/>
              </a:rPr>
              <a:t>仮想的</a:t>
            </a:r>
            <a:r>
              <a:rPr lang="ja-JP" altLang="en-US" sz="3600" b="0" i="0" dirty="0">
                <a:solidFill>
                  <a:srgbClr val="333333"/>
                </a:solidFill>
                <a:effectLst/>
                <a:latin typeface="Hiragino Kaku Gothic ProN"/>
              </a:rPr>
              <a:t>な気体</a:t>
            </a:r>
            <a:endParaRPr lang="en-US" altLang="ja-JP" sz="3600" b="0" i="0" dirty="0">
              <a:solidFill>
                <a:srgbClr val="333333"/>
              </a:solidFill>
              <a:effectLst/>
              <a:latin typeface="Hiragino Kaku Gothic ProN"/>
            </a:endParaRPr>
          </a:p>
          <a:p>
            <a:pPr marL="0" indent="0">
              <a:buNone/>
            </a:pPr>
            <a:r>
              <a:rPr lang="ja-JP" altLang="en-US" sz="3600" b="1" dirty="0">
                <a:solidFill>
                  <a:srgbClr val="EAB200"/>
                </a:solidFill>
                <a:latin typeface="Hiragino Kaku Gothic ProN"/>
              </a:rPr>
              <a:t>高温</a:t>
            </a:r>
            <a:r>
              <a:rPr lang="ja-JP" altLang="en-US" sz="3600" dirty="0">
                <a:solidFill>
                  <a:srgbClr val="333333"/>
                </a:solidFill>
                <a:latin typeface="Hiragino Kaku Gothic ProN"/>
              </a:rPr>
              <a:t>、</a:t>
            </a:r>
            <a:r>
              <a:rPr lang="ja-JP" altLang="en-US" sz="3600" b="1" dirty="0">
                <a:solidFill>
                  <a:srgbClr val="EAB200"/>
                </a:solidFill>
                <a:latin typeface="Hiragino Kaku Gothic ProN"/>
              </a:rPr>
              <a:t>低圧</a:t>
            </a:r>
            <a:r>
              <a:rPr lang="ja-JP" altLang="en-US" sz="3600" dirty="0">
                <a:solidFill>
                  <a:srgbClr val="333333"/>
                </a:solidFill>
                <a:latin typeface="Hiragino Kaku Gothic ProN"/>
              </a:rPr>
              <a:t>の実在気体は理想気体に近い</a:t>
            </a:r>
            <a:endParaRPr lang="ja-JP" altLang="en-US" dirty="0"/>
          </a:p>
        </p:txBody>
      </p:sp>
      <p:sp>
        <p:nvSpPr>
          <p:cNvPr id="7" name="楕円 6">
            <a:extLst>
              <a:ext uri="{FF2B5EF4-FFF2-40B4-BE49-F238E27FC236}">
                <a16:creationId xmlns:a16="http://schemas.microsoft.com/office/drawing/2014/main" id="{A0AC4107-F1CD-49F8-B2AB-46D8C3F2FE6E}"/>
              </a:ext>
            </a:extLst>
          </p:cNvPr>
          <p:cNvSpPr/>
          <p:nvPr/>
        </p:nvSpPr>
        <p:spPr>
          <a:xfrm>
            <a:off x="1667435" y="3550023"/>
            <a:ext cx="1656677" cy="165667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25D44F2F-E159-4E55-846C-DA74EA30CDF0}"/>
              </a:ext>
            </a:extLst>
          </p:cNvPr>
          <p:cNvSpPr/>
          <p:nvPr/>
        </p:nvSpPr>
        <p:spPr>
          <a:xfrm>
            <a:off x="4962860" y="3550023"/>
            <a:ext cx="1656677" cy="165667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06FE4851-DBA3-4BCE-B243-A0B659102B33}"/>
              </a:ext>
            </a:extLst>
          </p:cNvPr>
          <p:cNvSpPr/>
          <p:nvPr/>
        </p:nvSpPr>
        <p:spPr>
          <a:xfrm>
            <a:off x="1369805" y="5368064"/>
            <a:ext cx="2244765" cy="935917"/>
          </a:xfrm>
          <a:prstGeom prst="rect">
            <a:avLst/>
          </a:prstGeom>
          <a:solidFill>
            <a:srgbClr val="CAD7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実在気体</a:t>
            </a:r>
            <a:endParaRPr kumimoji="1" lang="en-US" altLang="ja-JP" sz="2400" b="1" dirty="0">
              <a:solidFill>
                <a:schemeClr val="tx1"/>
              </a:solidFill>
            </a:endParaRPr>
          </a:p>
          <a:p>
            <a:pPr algn="ctr"/>
            <a:r>
              <a:rPr lang="ja-JP" altLang="en-US" sz="2400" dirty="0">
                <a:solidFill>
                  <a:schemeClr val="tx1"/>
                </a:solidFill>
              </a:rPr>
              <a:t>分子間力</a:t>
            </a:r>
            <a:r>
              <a:rPr lang="ja-JP" altLang="en-US" sz="2400" b="1" dirty="0">
                <a:solidFill>
                  <a:schemeClr val="tx1"/>
                </a:solidFill>
              </a:rPr>
              <a:t>あり</a:t>
            </a:r>
            <a:endParaRPr kumimoji="1" lang="ja-JP" altLang="en-US" sz="2400" b="1" dirty="0">
              <a:solidFill>
                <a:schemeClr val="tx1"/>
              </a:solidFill>
            </a:endParaRPr>
          </a:p>
        </p:txBody>
      </p:sp>
      <p:sp>
        <p:nvSpPr>
          <p:cNvPr id="27" name="正方形/長方形 26">
            <a:extLst>
              <a:ext uri="{FF2B5EF4-FFF2-40B4-BE49-F238E27FC236}">
                <a16:creationId xmlns:a16="http://schemas.microsoft.com/office/drawing/2014/main" id="{3230F225-C46B-4694-B541-F085CDEF0005}"/>
              </a:ext>
            </a:extLst>
          </p:cNvPr>
          <p:cNvSpPr/>
          <p:nvPr/>
        </p:nvSpPr>
        <p:spPr>
          <a:xfrm>
            <a:off x="4668815" y="5368064"/>
            <a:ext cx="2244765" cy="935917"/>
          </a:xfrm>
          <a:prstGeom prst="rect">
            <a:avLst/>
          </a:prstGeom>
          <a:solidFill>
            <a:srgbClr val="CAD7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理想気体</a:t>
            </a:r>
            <a:endParaRPr kumimoji="1" lang="en-US" altLang="ja-JP" sz="2400" b="1" dirty="0">
              <a:solidFill>
                <a:schemeClr val="tx1"/>
              </a:solidFill>
            </a:endParaRPr>
          </a:p>
          <a:p>
            <a:pPr algn="ctr"/>
            <a:r>
              <a:rPr lang="ja-JP" altLang="en-US" sz="2400" dirty="0">
                <a:solidFill>
                  <a:schemeClr val="tx1"/>
                </a:solidFill>
              </a:rPr>
              <a:t>分子間力</a:t>
            </a:r>
            <a:r>
              <a:rPr lang="ja-JP" altLang="en-US" sz="2400" b="1" dirty="0">
                <a:solidFill>
                  <a:schemeClr val="tx1"/>
                </a:solidFill>
              </a:rPr>
              <a:t>無し</a:t>
            </a:r>
            <a:endParaRPr kumimoji="1" lang="ja-JP" altLang="en-US" sz="2400" b="1" dirty="0">
              <a:solidFill>
                <a:schemeClr val="tx1"/>
              </a:solidFill>
            </a:endParaRPr>
          </a:p>
        </p:txBody>
      </p:sp>
      <p:sp>
        <p:nvSpPr>
          <p:cNvPr id="29" name="楕円 28">
            <a:extLst>
              <a:ext uri="{FF2B5EF4-FFF2-40B4-BE49-F238E27FC236}">
                <a16:creationId xmlns:a16="http://schemas.microsoft.com/office/drawing/2014/main" id="{4C7C1A58-82B9-4230-83FC-CB5FA0939107}"/>
              </a:ext>
            </a:extLst>
          </p:cNvPr>
          <p:cNvSpPr/>
          <p:nvPr/>
        </p:nvSpPr>
        <p:spPr>
          <a:xfrm>
            <a:off x="2384610" y="3868140"/>
            <a:ext cx="215153" cy="2151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E2A6B966-909B-416F-A136-0A46A6D39B7A}"/>
              </a:ext>
            </a:extLst>
          </p:cNvPr>
          <p:cNvSpPr/>
          <p:nvPr/>
        </p:nvSpPr>
        <p:spPr>
          <a:xfrm>
            <a:off x="2019744" y="4574280"/>
            <a:ext cx="215153" cy="2151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8DE6E91D-BCF7-47D1-9ACD-8AF3C60A34B1}"/>
              </a:ext>
            </a:extLst>
          </p:cNvPr>
          <p:cNvSpPr/>
          <p:nvPr/>
        </p:nvSpPr>
        <p:spPr>
          <a:xfrm>
            <a:off x="2802359" y="4552768"/>
            <a:ext cx="215153" cy="2151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BE3A24E1-0E8D-4458-9BEC-69E608CA417B}"/>
              </a:ext>
            </a:extLst>
          </p:cNvPr>
          <p:cNvSpPr/>
          <p:nvPr/>
        </p:nvSpPr>
        <p:spPr>
          <a:xfrm>
            <a:off x="5687207" y="3868140"/>
            <a:ext cx="215153" cy="2151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2C737E33-7DEF-4D9B-80F6-06399FA287CE}"/>
              </a:ext>
            </a:extLst>
          </p:cNvPr>
          <p:cNvSpPr/>
          <p:nvPr/>
        </p:nvSpPr>
        <p:spPr>
          <a:xfrm>
            <a:off x="5375235" y="4545872"/>
            <a:ext cx="215153" cy="2151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9A7A7532-1EB2-4802-8618-20E469518128}"/>
              </a:ext>
            </a:extLst>
          </p:cNvPr>
          <p:cNvSpPr/>
          <p:nvPr/>
        </p:nvSpPr>
        <p:spPr>
          <a:xfrm>
            <a:off x="6035033" y="4552768"/>
            <a:ext cx="215153" cy="2151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 name="直線矢印コネクタ 35">
            <a:extLst>
              <a:ext uri="{FF2B5EF4-FFF2-40B4-BE49-F238E27FC236}">
                <a16:creationId xmlns:a16="http://schemas.microsoft.com/office/drawing/2014/main" id="{0123CF19-9504-4135-AFB2-3D5931AFBD44}"/>
              </a:ext>
            </a:extLst>
          </p:cNvPr>
          <p:cNvCxnSpPr>
            <a:cxnSpLocks/>
          </p:cNvCxnSpPr>
          <p:nvPr/>
        </p:nvCxnSpPr>
        <p:spPr>
          <a:xfrm>
            <a:off x="2599763" y="4113989"/>
            <a:ext cx="202596" cy="406504"/>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F450C957-644F-4AF5-9C65-53B61673ABA1}"/>
              </a:ext>
            </a:extLst>
          </p:cNvPr>
          <p:cNvCxnSpPr>
            <a:cxnSpLocks/>
          </p:cNvCxnSpPr>
          <p:nvPr/>
        </p:nvCxnSpPr>
        <p:spPr>
          <a:xfrm flipH="1">
            <a:off x="2133599" y="4100197"/>
            <a:ext cx="251011" cy="420296"/>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76998D1C-6818-46BE-8D25-D6ED64C1EBB5}"/>
              </a:ext>
            </a:extLst>
          </p:cNvPr>
          <p:cNvCxnSpPr>
            <a:cxnSpLocks/>
          </p:cNvCxnSpPr>
          <p:nvPr/>
        </p:nvCxnSpPr>
        <p:spPr>
          <a:xfrm flipH="1">
            <a:off x="2237589" y="4660345"/>
            <a:ext cx="543254" cy="30747"/>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48" name="コンテンツ プレースホルダー 5">
            <a:extLst>
              <a:ext uri="{FF2B5EF4-FFF2-40B4-BE49-F238E27FC236}">
                <a16:creationId xmlns:a16="http://schemas.microsoft.com/office/drawing/2014/main" id="{E56BA13C-F1B9-4174-A2F2-692744F7C559}"/>
              </a:ext>
            </a:extLst>
          </p:cNvPr>
          <p:cNvSpPr txBox="1">
            <a:spLocks/>
          </p:cNvSpPr>
          <p:nvPr/>
        </p:nvSpPr>
        <p:spPr>
          <a:xfrm>
            <a:off x="7083911" y="4535820"/>
            <a:ext cx="5016651" cy="1656677"/>
          </a:xfrm>
          <a:prstGeom prst="rect">
            <a:avLst/>
          </a:prstGeom>
          <a:ln w="1905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b="1" dirty="0">
                <a:latin typeface="Hiragino Kaku Gothic ProN"/>
              </a:rPr>
              <a:t>高温</a:t>
            </a:r>
            <a:r>
              <a:rPr lang="ja-JP" altLang="en-US" sz="2400" dirty="0">
                <a:latin typeface="Hiragino Kaku Gothic ProN"/>
              </a:rPr>
              <a:t>⇒分子の</a:t>
            </a:r>
            <a:r>
              <a:rPr lang="ja-JP" altLang="en-US" sz="2400" u="sng" dirty="0">
                <a:latin typeface="Hiragino Kaku Gothic ProN"/>
              </a:rPr>
              <a:t>速度が速い</a:t>
            </a:r>
            <a:r>
              <a:rPr lang="ja-JP" altLang="en-US" sz="2400" dirty="0">
                <a:latin typeface="Hiragino Kaku Gothic ProN"/>
              </a:rPr>
              <a:t>ため分子間力減</a:t>
            </a:r>
            <a:endParaRPr lang="en-US" altLang="ja-JP" sz="2400" dirty="0">
              <a:latin typeface="Hiragino Kaku Gothic ProN"/>
            </a:endParaRPr>
          </a:p>
          <a:p>
            <a:pPr marL="0" indent="0">
              <a:buFont typeface="Arial" panose="020B0604020202020204" pitchFamily="34" charset="0"/>
              <a:buNone/>
            </a:pPr>
            <a:r>
              <a:rPr lang="ja-JP" altLang="en-US" sz="2400" b="1" dirty="0"/>
              <a:t>低圧</a:t>
            </a:r>
            <a:r>
              <a:rPr lang="ja-JP" altLang="en-US" sz="2400" dirty="0"/>
              <a:t>⇒</a:t>
            </a:r>
            <a:r>
              <a:rPr lang="ja-JP" altLang="en-US" sz="2400" u="sng" dirty="0"/>
              <a:t>密度が下がり</a:t>
            </a:r>
            <a:r>
              <a:rPr lang="ja-JP" altLang="en-US" sz="2400" dirty="0"/>
              <a:t>分子同士の</a:t>
            </a:r>
            <a:r>
              <a:rPr lang="ja-JP" altLang="en-US" sz="2400" u="sng" dirty="0"/>
              <a:t>距離が広がる</a:t>
            </a:r>
            <a:r>
              <a:rPr lang="ja-JP" altLang="en-US" sz="2400" dirty="0"/>
              <a:t>ため分子間力減</a:t>
            </a:r>
          </a:p>
        </p:txBody>
      </p:sp>
      <p:sp>
        <p:nvSpPr>
          <p:cNvPr id="24" name="L 字 23">
            <a:extLst>
              <a:ext uri="{FF2B5EF4-FFF2-40B4-BE49-F238E27FC236}">
                <a16:creationId xmlns:a16="http://schemas.microsoft.com/office/drawing/2014/main" id="{DC07D739-F596-4804-A9D0-BBCB629F40DE}"/>
              </a:ext>
            </a:extLst>
          </p:cNvPr>
          <p:cNvSpPr/>
          <p:nvPr/>
        </p:nvSpPr>
        <p:spPr>
          <a:xfrm rot="13518342">
            <a:off x="1033544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L 字 24">
            <a:extLst>
              <a:ext uri="{FF2B5EF4-FFF2-40B4-BE49-F238E27FC236}">
                <a16:creationId xmlns:a16="http://schemas.microsoft.com/office/drawing/2014/main" id="{FF0730AA-12B7-4C35-9683-4C4FF4463F29}"/>
              </a:ext>
            </a:extLst>
          </p:cNvPr>
          <p:cNvSpPr/>
          <p:nvPr/>
        </p:nvSpPr>
        <p:spPr>
          <a:xfrm rot="13518342">
            <a:off x="10043067"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L 字 27">
            <a:extLst>
              <a:ext uri="{FF2B5EF4-FFF2-40B4-BE49-F238E27FC236}">
                <a16:creationId xmlns:a16="http://schemas.microsoft.com/office/drawing/2014/main" id="{347B0266-4E56-4CD8-926E-75A593C8D078}"/>
              </a:ext>
            </a:extLst>
          </p:cNvPr>
          <p:cNvSpPr/>
          <p:nvPr/>
        </p:nvSpPr>
        <p:spPr>
          <a:xfrm rot="13518342">
            <a:off x="9752449"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L 字 34">
            <a:extLst>
              <a:ext uri="{FF2B5EF4-FFF2-40B4-BE49-F238E27FC236}">
                <a16:creationId xmlns:a16="http://schemas.microsoft.com/office/drawing/2014/main" id="{EBC408E8-A9A1-43F8-9992-5909125CADFF}"/>
              </a:ext>
            </a:extLst>
          </p:cNvPr>
          <p:cNvSpPr/>
          <p:nvPr/>
        </p:nvSpPr>
        <p:spPr>
          <a:xfrm rot="13518342">
            <a:off x="946183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L 字 36">
            <a:extLst>
              <a:ext uri="{FF2B5EF4-FFF2-40B4-BE49-F238E27FC236}">
                <a16:creationId xmlns:a16="http://schemas.microsoft.com/office/drawing/2014/main" id="{8EBDC9E2-5AF7-4BD3-82BF-5FE26E463761}"/>
              </a:ext>
            </a:extLst>
          </p:cNvPr>
          <p:cNvSpPr/>
          <p:nvPr/>
        </p:nvSpPr>
        <p:spPr>
          <a:xfrm rot="13518342">
            <a:off x="9171212"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L 字 37">
            <a:extLst>
              <a:ext uri="{FF2B5EF4-FFF2-40B4-BE49-F238E27FC236}">
                <a16:creationId xmlns:a16="http://schemas.microsoft.com/office/drawing/2014/main" id="{07561282-FA54-4ED5-82B8-FE6CD428DB25}"/>
              </a:ext>
            </a:extLst>
          </p:cNvPr>
          <p:cNvSpPr/>
          <p:nvPr/>
        </p:nvSpPr>
        <p:spPr>
          <a:xfrm rot="13518342">
            <a:off x="8878840" y="299786"/>
            <a:ext cx="464846" cy="461557"/>
          </a:xfrm>
          <a:prstGeom prst="corner">
            <a:avLst>
              <a:gd name="adj1" fmla="val 32577"/>
              <a:gd name="adj2" fmla="val 3253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L 字 39">
            <a:extLst>
              <a:ext uri="{FF2B5EF4-FFF2-40B4-BE49-F238E27FC236}">
                <a16:creationId xmlns:a16="http://schemas.microsoft.com/office/drawing/2014/main" id="{EE981CD4-FC48-453D-95B1-5FC910102A9C}"/>
              </a:ext>
            </a:extLst>
          </p:cNvPr>
          <p:cNvSpPr/>
          <p:nvPr/>
        </p:nvSpPr>
        <p:spPr>
          <a:xfrm rot="13518342">
            <a:off x="8588222"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L 字 41">
            <a:extLst>
              <a:ext uri="{FF2B5EF4-FFF2-40B4-BE49-F238E27FC236}">
                <a16:creationId xmlns:a16="http://schemas.microsoft.com/office/drawing/2014/main" id="{9EBE7E9B-AF53-4049-AD27-E7A2F82643B7}"/>
              </a:ext>
            </a:extLst>
          </p:cNvPr>
          <p:cNvSpPr/>
          <p:nvPr/>
        </p:nvSpPr>
        <p:spPr>
          <a:xfrm rot="13518342">
            <a:off x="8297603"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L 字 42">
            <a:extLst>
              <a:ext uri="{FF2B5EF4-FFF2-40B4-BE49-F238E27FC236}">
                <a16:creationId xmlns:a16="http://schemas.microsoft.com/office/drawing/2014/main" id="{5A99F009-28E8-4F1E-8BF6-05B4A4BEFE39}"/>
              </a:ext>
            </a:extLst>
          </p:cNvPr>
          <p:cNvSpPr/>
          <p:nvPr/>
        </p:nvSpPr>
        <p:spPr>
          <a:xfrm rot="13518342">
            <a:off x="8006985"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L 字 43">
            <a:extLst>
              <a:ext uri="{FF2B5EF4-FFF2-40B4-BE49-F238E27FC236}">
                <a16:creationId xmlns:a16="http://schemas.microsoft.com/office/drawing/2014/main" id="{C9860C76-F254-4002-9D35-58C594DAE68A}"/>
              </a:ext>
            </a:extLst>
          </p:cNvPr>
          <p:cNvSpPr/>
          <p:nvPr/>
        </p:nvSpPr>
        <p:spPr>
          <a:xfrm rot="13518342">
            <a:off x="10624304" y="31645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90724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ABE34D-4D57-4C6B-99E6-F6A776E57EC1}"/>
              </a:ext>
            </a:extLst>
          </p:cNvPr>
          <p:cNvSpPr>
            <a:spLocks noGrp="1"/>
          </p:cNvSpPr>
          <p:nvPr>
            <p:ph type="title"/>
          </p:nvPr>
        </p:nvSpPr>
        <p:spPr/>
        <p:txBody>
          <a:bodyPr/>
          <a:lstStyle/>
          <a:p>
            <a:r>
              <a:rPr kumimoji="1" lang="ja-JP" altLang="en-US" dirty="0"/>
              <a:t>基礎　</a:t>
            </a:r>
            <a:r>
              <a:rPr kumimoji="1" lang="en-US" altLang="ja-JP" dirty="0"/>
              <a:t>part</a:t>
            </a:r>
            <a:r>
              <a:rPr kumimoji="1" lang="ja-JP" altLang="en-US" dirty="0"/>
              <a:t>１　気体の性質</a:t>
            </a:r>
          </a:p>
        </p:txBody>
      </p:sp>
      <p:sp>
        <p:nvSpPr>
          <p:cNvPr id="10" name="テキスト ボックス 9">
            <a:extLst>
              <a:ext uri="{FF2B5EF4-FFF2-40B4-BE49-F238E27FC236}">
                <a16:creationId xmlns:a16="http://schemas.microsoft.com/office/drawing/2014/main" id="{E6CFD33E-2873-40E1-B82A-84D5D8895069}"/>
              </a:ext>
            </a:extLst>
          </p:cNvPr>
          <p:cNvSpPr txBox="1"/>
          <p:nvPr/>
        </p:nvSpPr>
        <p:spPr>
          <a:xfrm>
            <a:off x="66349" y="1100741"/>
            <a:ext cx="8277986" cy="584775"/>
          </a:xfrm>
          <a:prstGeom prst="rect">
            <a:avLst/>
          </a:prstGeom>
          <a:noFill/>
        </p:spPr>
        <p:txBody>
          <a:bodyPr wrap="square">
            <a:spAutoFit/>
          </a:bodyPr>
          <a:lstStyle/>
          <a:p>
            <a:r>
              <a:rPr kumimoji="1"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理想気体の状態方程式</a:t>
            </a:r>
            <a:endParaRPr kumimoji="1" lang="en-US" altLang="ja-JP" sz="3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E0F40272-3C62-450E-AEB0-EBC5CAF3DBDF}"/>
              </a:ext>
            </a:extLst>
          </p:cNvPr>
          <p:cNvSpPr/>
          <p:nvPr/>
        </p:nvSpPr>
        <p:spPr>
          <a:xfrm>
            <a:off x="45203" y="1141809"/>
            <a:ext cx="86927" cy="404813"/>
          </a:xfrm>
          <a:prstGeom prst="rect">
            <a:avLst/>
          </a:prstGeom>
          <a:solidFill>
            <a:srgbClr val="6B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コンテンツ プレースホルダー 5">
            <a:extLst>
              <a:ext uri="{FF2B5EF4-FFF2-40B4-BE49-F238E27FC236}">
                <a16:creationId xmlns:a16="http://schemas.microsoft.com/office/drawing/2014/main" id="{67B95C1C-A1A1-4A9B-8CD8-DC2EF263216A}"/>
              </a:ext>
            </a:extLst>
          </p:cNvPr>
          <p:cNvSpPr>
            <a:spLocks noGrp="1"/>
          </p:cNvSpPr>
          <p:nvPr>
            <p:ph idx="1"/>
          </p:nvPr>
        </p:nvSpPr>
        <p:spPr>
          <a:xfrm>
            <a:off x="509197" y="2001291"/>
            <a:ext cx="11887199" cy="584775"/>
          </a:xfrm>
        </p:spPr>
        <p:txBody>
          <a:bodyPr>
            <a:normAutofit lnSpcReduction="10000"/>
          </a:bodyPr>
          <a:lstStyle/>
          <a:p>
            <a:pPr marL="0" indent="0" algn="l">
              <a:buNone/>
            </a:pPr>
            <a:r>
              <a:rPr lang="ja-JP" altLang="en-US" sz="3600" b="0" i="0" dirty="0">
                <a:solidFill>
                  <a:srgbClr val="333333"/>
                </a:solidFill>
                <a:effectLst/>
                <a:latin typeface="Hiragino Kaku Gothic ProN"/>
              </a:rPr>
              <a:t>理想気体の量、圧力、体積、絶対温度の関係を表す式</a:t>
            </a:r>
            <a:endParaRPr lang="ja-JP" altLang="en-US" sz="4000" dirty="0"/>
          </a:p>
        </p:txBody>
      </p:sp>
      <p:sp>
        <p:nvSpPr>
          <p:cNvPr id="13" name="コンテンツ プレースホルダー 5">
            <a:extLst>
              <a:ext uri="{FF2B5EF4-FFF2-40B4-BE49-F238E27FC236}">
                <a16:creationId xmlns:a16="http://schemas.microsoft.com/office/drawing/2014/main" id="{47A555A4-48B5-457D-8333-B4BF884197DC}"/>
              </a:ext>
            </a:extLst>
          </p:cNvPr>
          <p:cNvSpPr txBox="1">
            <a:spLocks/>
          </p:cNvSpPr>
          <p:nvPr/>
        </p:nvSpPr>
        <p:spPr>
          <a:xfrm>
            <a:off x="1386839" y="3105250"/>
            <a:ext cx="8925556" cy="2825029"/>
          </a:xfrm>
          <a:prstGeom prst="rect">
            <a:avLst/>
          </a:prstGeom>
          <a:solidFill>
            <a:schemeClr val="bg1">
              <a:lumMod val="95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600" b="1" i="0" dirty="0">
                <a:solidFill>
                  <a:schemeClr val="accent1">
                    <a:lumMod val="75000"/>
                  </a:schemeClr>
                </a:solidFill>
                <a:effectLst/>
              </a:rPr>
              <a:t>計算式</a:t>
            </a:r>
            <a:endParaRPr lang="en-US" altLang="ja-JP" sz="3600" b="1" i="0" dirty="0">
              <a:solidFill>
                <a:schemeClr val="accent1">
                  <a:lumMod val="75000"/>
                </a:schemeClr>
              </a:solidFill>
              <a:effectLst/>
            </a:endParaRPr>
          </a:p>
          <a:p>
            <a:pPr marL="0" indent="0">
              <a:buFont typeface="Arial" panose="020B0604020202020204" pitchFamily="34" charset="0"/>
              <a:buNone/>
            </a:pPr>
            <a:r>
              <a:rPr lang="en-US" altLang="ja-JP" sz="3600" b="1" i="0" dirty="0">
                <a:solidFill>
                  <a:schemeClr val="accent1">
                    <a:lumMod val="75000"/>
                  </a:schemeClr>
                </a:solidFill>
                <a:effectLst/>
              </a:rPr>
              <a:t>P×V</a:t>
            </a:r>
            <a:r>
              <a:rPr lang="ja-JP" altLang="en-US" sz="3600" b="1" i="0" dirty="0">
                <a:solidFill>
                  <a:schemeClr val="accent1">
                    <a:lumMod val="75000"/>
                  </a:schemeClr>
                </a:solidFill>
                <a:effectLst/>
              </a:rPr>
              <a:t>＝ｎ</a:t>
            </a:r>
            <a:r>
              <a:rPr lang="en-US" altLang="ja-JP" sz="3600" b="1" i="0" dirty="0">
                <a:solidFill>
                  <a:schemeClr val="accent1">
                    <a:lumMod val="75000"/>
                  </a:schemeClr>
                </a:solidFill>
                <a:effectLst/>
              </a:rPr>
              <a:t>×R×T</a:t>
            </a:r>
          </a:p>
          <a:p>
            <a:pPr marL="0" indent="0">
              <a:buFont typeface="Arial" panose="020B0604020202020204" pitchFamily="34" charset="0"/>
              <a:buNone/>
            </a:pPr>
            <a:r>
              <a:rPr lang="en-US" altLang="ja-JP" sz="3600" dirty="0"/>
              <a:t/>
            </a:r>
            <a:br>
              <a:rPr lang="en-US" altLang="ja-JP" sz="3600" dirty="0"/>
            </a:br>
            <a:r>
              <a:rPr lang="en-US" altLang="ja-JP" sz="3600" b="1" i="0" dirty="0">
                <a:solidFill>
                  <a:srgbClr val="333333"/>
                </a:solidFill>
                <a:effectLst/>
              </a:rPr>
              <a:t>P</a:t>
            </a:r>
            <a:r>
              <a:rPr lang="ja-JP" altLang="en-US" sz="3600" b="1" i="0" dirty="0">
                <a:solidFill>
                  <a:srgbClr val="333333"/>
                </a:solidFill>
                <a:effectLst/>
              </a:rPr>
              <a:t>：圧力　</a:t>
            </a:r>
            <a:r>
              <a:rPr lang="en-US" altLang="ja-JP" sz="3600" b="1" i="0" dirty="0">
                <a:solidFill>
                  <a:srgbClr val="333333"/>
                </a:solidFill>
                <a:effectLst/>
              </a:rPr>
              <a:t>V</a:t>
            </a:r>
            <a:r>
              <a:rPr lang="ja-JP" altLang="en-US" sz="3600" b="1" i="0" dirty="0">
                <a:solidFill>
                  <a:srgbClr val="333333"/>
                </a:solidFill>
                <a:effectLst/>
              </a:rPr>
              <a:t>：体積　</a:t>
            </a:r>
            <a:r>
              <a:rPr lang="en-US" altLang="ja-JP" sz="3600" b="1" i="0" dirty="0">
                <a:solidFill>
                  <a:srgbClr val="333333"/>
                </a:solidFill>
                <a:effectLst/>
              </a:rPr>
              <a:t>T</a:t>
            </a:r>
            <a:r>
              <a:rPr lang="ja-JP" altLang="en-US" sz="3600" b="1" i="0" dirty="0">
                <a:solidFill>
                  <a:srgbClr val="333333"/>
                </a:solidFill>
                <a:effectLst/>
              </a:rPr>
              <a:t>：絶対温度</a:t>
            </a:r>
            <a:endParaRPr lang="en-US" altLang="ja-JP" sz="3600" b="1" i="0" dirty="0">
              <a:solidFill>
                <a:srgbClr val="333333"/>
              </a:solidFill>
              <a:effectLst/>
            </a:endParaRPr>
          </a:p>
          <a:p>
            <a:pPr marL="0" indent="0">
              <a:buFont typeface="Arial" panose="020B0604020202020204" pitchFamily="34" charset="0"/>
              <a:buNone/>
            </a:pPr>
            <a:r>
              <a:rPr lang="ja-JP" altLang="en-US" sz="3600" b="1" i="0" dirty="0">
                <a:solidFill>
                  <a:srgbClr val="333333"/>
                </a:solidFill>
                <a:effectLst/>
              </a:rPr>
              <a:t>ｎ：理想気体の量　</a:t>
            </a:r>
            <a:r>
              <a:rPr lang="en-US" altLang="ja-JP" sz="3600" b="1" i="0" dirty="0">
                <a:solidFill>
                  <a:srgbClr val="333333"/>
                </a:solidFill>
                <a:effectLst/>
              </a:rPr>
              <a:t>R</a:t>
            </a:r>
            <a:r>
              <a:rPr lang="ja-JP" altLang="en-US" sz="3600" b="1" i="0" dirty="0">
                <a:solidFill>
                  <a:srgbClr val="333333"/>
                </a:solidFill>
                <a:effectLst/>
              </a:rPr>
              <a:t>：気体定数</a:t>
            </a:r>
            <a:endParaRPr lang="ja-JP" altLang="en-US" sz="3600" dirty="0"/>
          </a:p>
        </p:txBody>
      </p:sp>
      <p:sp>
        <p:nvSpPr>
          <p:cNvPr id="14" name="L 字 13">
            <a:extLst>
              <a:ext uri="{FF2B5EF4-FFF2-40B4-BE49-F238E27FC236}">
                <a16:creationId xmlns:a16="http://schemas.microsoft.com/office/drawing/2014/main" id="{943E85A8-8F09-49D0-9880-EFEF256C5592}"/>
              </a:ext>
            </a:extLst>
          </p:cNvPr>
          <p:cNvSpPr/>
          <p:nvPr/>
        </p:nvSpPr>
        <p:spPr>
          <a:xfrm rot="13518342">
            <a:off x="1033544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L 字 14">
            <a:extLst>
              <a:ext uri="{FF2B5EF4-FFF2-40B4-BE49-F238E27FC236}">
                <a16:creationId xmlns:a16="http://schemas.microsoft.com/office/drawing/2014/main" id="{14939A07-15F8-434D-B577-CFE5AAECAEF8}"/>
              </a:ext>
            </a:extLst>
          </p:cNvPr>
          <p:cNvSpPr/>
          <p:nvPr/>
        </p:nvSpPr>
        <p:spPr>
          <a:xfrm rot="13518342">
            <a:off x="10043067"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L 字 15">
            <a:extLst>
              <a:ext uri="{FF2B5EF4-FFF2-40B4-BE49-F238E27FC236}">
                <a16:creationId xmlns:a16="http://schemas.microsoft.com/office/drawing/2014/main" id="{F5EAE3E7-D6CA-4D85-AFFE-7FC47C7B9FE7}"/>
              </a:ext>
            </a:extLst>
          </p:cNvPr>
          <p:cNvSpPr/>
          <p:nvPr/>
        </p:nvSpPr>
        <p:spPr>
          <a:xfrm rot="13518342">
            <a:off x="9752449"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L 字 16">
            <a:extLst>
              <a:ext uri="{FF2B5EF4-FFF2-40B4-BE49-F238E27FC236}">
                <a16:creationId xmlns:a16="http://schemas.microsoft.com/office/drawing/2014/main" id="{2B31E2D1-F549-4464-9AE5-AE001BC8D40B}"/>
              </a:ext>
            </a:extLst>
          </p:cNvPr>
          <p:cNvSpPr/>
          <p:nvPr/>
        </p:nvSpPr>
        <p:spPr>
          <a:xfrm rot="13518342">
            <a:off x="946183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L 字 17">
            <a:extLst>
              <a:ext uri="{FF2B5EF4-FFF2-40B4-BE49-F238E27FC236}">
                <a16:creationId xmlns:a16="http://schemas.microsoft.com/office/drawing/2014/main" id="{31209190-B399-4013-8C63-6340F2262C19}"/>
              </a:ext>
            </a:extLst>
          </p:cNvPr>
          <p:cNvSpPr/>
          <p:nvPr/>
        </p:nvSpPr>
        <p:spPr>
          <a:xfrm rot="13518342">
            <a:off x="9171212" y="320907"/>
            <a:ext cx="464846" cy="461557"/>
          </a:xfrm>
          <a:prstGeom prst="corner">
            <a:avLst>
              <a:gd name="adj1" fmla="val 32577"/>
              <a:gd name="adj2" fmla="val 3253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L 字 18">
            <a:extLst>
              <a:ext uri="{FF2B5EF4-FFF2-40B4-BE49-F238E27FC236}">
                <a16:creationId xmlns:a16="http://schemas.microsoft.com/office/drawing/2014/main" id="{504061E2-F2BF-440E-A6ED-B4EBA02812A7}"/>
              </a:ext>
            </a:extLst>
          </p:cNvPr>
          <p:cNvSpPr/>
          <p:nvPr/>
        </p:nvSpPr>
        <p:spPr>
          <a:xfrm rot="13518342">
            <a:off x="8878840"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L 字 19">
            <a:extLst>
              <a:ext uri="{FF2B5EF4-FFF2-40B4-BE49-F238E27FC236}">
                <a16:creationId xmlns:a16="http://schemas.microsoft.com/office/drawing/2014/main" id="{7722DF53-6468-4998-AF84-A85C6383FDF7}"/>
              </a:ext>
            </a:extLst>
          </p:cNvPr>
          <p:cNvSpPr/>
          <p:nvPr/>
        </p:nvSpPr>
        <p:spPr>
          <a:xfrm rot="13518342">
            <a:off x="8588222"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L 字 20">
            <a:extLst>
              <a:ext uri="{FF2B5EF4-FFF2-40B4-BE49-F238E27FC236}">
                <a16:creationId xmlns:a16="http://schemas.microsoft.com/office/drawing/2014/main" id="{D8ECD1CC-D8C4-4A78-916B-1BDDFA80F3DB}"/>
              </a:ext>
            </a:extLst>
          </p:cNvPr>
          <p:cNvSpPr/>
          <p:nvPr/>
        </p:nvSpPr>
        <p:spPr>
          <a:xfrm rot="13518342">
            <a:off x="8297603"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L 字 21">
            <a:extLst>
              <a:ext uri="{FF2B5EF4-FFF2-40B4-BE49-F238E27FC236}">
                <a16:creationId xmlns:a16="http://schemas.microsoft.com/office/drawing/2014/main" id="{CEC0C17D-CA32-4CDF-A732-0DC9F3287AFA}"/>
              </a:ext>
            </a:extLst>
          </p:cNvPr>
          <p:cNvSpPr/>
          <p:nvPr/>
        </p:nvSpPr>
        <p:spPr>
          <a:xfrm rot="13518342">
            <a:off x="8006985"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L 字 22">
            <a:extLst>
              <a:ext uri="{FF2B5EF4-FFF2-40B4-BE49-F238E27FC236}">
                <a16:creationId xmlns:a16="http://schemas.microsoft.com/office/drawing/2014/main" id="{36437F54-8D77-475F-9092-1E2274761154}"/>
              </a:ext>
            </a:extLst>
          </p:cNvPr>
          <p:cNvSpPr/>
          <p:nvPr/>
        </p:nvSpPr>
        <p:spPr>
          <a:xfrm rot="13518342">
            <a:off x="10624304" y="31645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16876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ABE34D-4D57-4C6B-99E6-F6A776E57EC1}"/>
              </a:ext>
            </a:extLst>
          </p:cNvPr>
          <p:cNvSpPr>
            <a:spLocks noGrp="1"/>
          </p:cNvSpPr>
          <p:nvPr>
            <p:ph type="title"/>
          </p:nvPr>
        </p:nvSpPr>
        <p:spPr/>
        <p:txBody>
          <a:bodyPr/>
          <a:lstStyle/>
          <a:p>
            <a:r>
              <a:rPr kumimoji="1" lang="ja-JP" altLang="en-US" dirty="0"/>
              <a:t>基礎　</a:t>
            </a:r>
            <a:r>
              <a:rPr kumimoji="1" lang="en-US" altLang="ja-JP" dirty="0"/>
              <a:t>part</a:t>
            </a:r>
            <a:r>
              <a:rPr kumimoji="1" lang="ja-JP" altLang="en-US" dirty="0"/>
              <a:t>１　気体の性質</a:t>
            </a:r>
          </a:p>
        </p:txBody>
      </p:sp>
      <p:sp>
        <p:nvSpPr>
          <p:cNvPr id="6" name="コンテンツ プレースホルダー 5">
            <a:extLst>
              <a:ext uri="{FF2B5EF4-FFF2-40B4-BE49-F238E27FC236}">
                <a16:creationId xmlns:a16="http://schemas.microsoft.com/office/drawing/2014/main" id="{6B31834D-3CB7-490D-B7FB-7179DBBE79F3}"/>
              </a:ext>
            </a:extLst>
          </p:cNvPr>
          <p:cNvSpPr>
            <a:spLocks noGrp="1"/>
          </p:cNvSpPr>
          <p:nvPr>
            <p:ph idx="1"/>
          </p:nvPr>
        </p:nvSpPr>
        <p:spPr>
          <a:xfrm>
            <a:off x="3602914" y="1676261"/>
            <a:ext cx="10515600" cy="584775"/>
          </a:xfrm>
        </p:spPr>
        <p:txBody>
          <a:bodyPr>
            <a:normAutofit lnSpcReduction="10000"/>
          </a:bodyPr>
          <a:lstStyle/>
          <a:p>
            <a:pPr marL="0" indent="0">
              <a:buNone/>
            </a:pPr>
            <a:r>
              <a:rPr lang="ja-JP" altLang="en-US" sz="3600" b="0" i="0" dirty="0">
                <a:solidFill>
                  <a:srgbClr val="333333"/>
                </a:solidFill>
                <a:effectLst/>
                <a:latin typeface="Hiragino Kaku Gothic ProN"/>
              </a:rPr>
              <a:t>モル（</a:t>
            </a:r>
            <a:r>
              <a:rPr lang="en-US" altLang="ja-JP" sz="3600" b="0" i="0" dirty="0">
                <a:solidFill>
                  <a:srgbClr val="333333"/>
                </a:solidFill>
                <a:effectLst/>
                <a:latin typeface="Hiragino Kaku Gothic ProN"/>
              </a:rPr>
              <a:t>mol</a:t>
            </a:r>
            <a:r>
              <a:rPr lang="ja-JP" altLang="en-US" sz="3600" b="0" i="0" dirty="0">
                <a:solidFill>
                  <a:srgbClr val="333333"/>
                </a:solidFill>
                <a:effectLst/>
                <a:latin typeface="Hiragino Kaku Gothic ProN"/>
              </a:rPr>
              <a:t>）について</a:t>
            </a:r>
            <a:endParaRPr lang="ja-JP" altLang="en-US" dirty="0"/>
          </a:p>
        </p:txBody>
      </p:sp>
      <p:sp>
        <p:nvSpPr>
          <p:cNvPr id="10" name="テキスト ボックス 9">
            <a:extLst>
              <a:ext uri="{FF2B5EF4-FFF2-40B4-BE49-F238E27FC236}">
                <a16:creationId xmlns:a16="http://schemas.microsoft.com/office/drawing/2014/main" id="{E6CFD33E-2873-40E1-B82A-84D5D8895069}"/>
              </a:ext>
            </a:extLst>
          </p:cNvPr>
          <p:cNvSpPr txBox="1"/>
          <p:nvPr/>
        </p:nvSpPr>
        <p:spPr>
          <a:xfrm>
            <a:off x="66349" y="1100741"/>
            <a:ext cx="8277986" cy="584775"/>
          </a:xfrm>
          <a:prstGeom prst="rect">
            <a:avLst/>
          </a:prstGeom>
          <a:noFill/>
        </p:spPr>
        <p:txBody>
          <a:bodyPr wrap="square">
            <a:spAutoFit/>
          </a:bodyPr>
          <a:lstStyle/>
          <a:p>
            <a:r>
              <a:rPr kumimoji="1"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理想気体の状態方程式</a:t>
            </a:r>
            <a:endParaRPr kumimoji="1" lang="en-US" altLang="ja-JP" sz="3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E0F40272-3C62-450E-AEB0-EBC5CAF3DBDF}"/>
              </a:ext>
            </a:extLst>
          </p:cNvPr>
          <p:cNvSpPr/>
          <p:nvPr/>
        </p:nvSpPr>
        <p:spPr>
          <a:xfrm>
            <a:off x="45203" y="1141809"/>
            <a:ext cx="86927" cy="404813"/>
          </a:xfrm>
          <a:prstGeom prst="rect">
            <a:avLst/>
          </a:prstGeom>
          <a:solidFill>
            <a:srgbClr val="6B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a:extLst>
              <a:ext uri="{FF2B5EF4-FFF2-40B4-BE49-F238E27FC236}">
                <a16:creationId xmlns:a16="http://schemas.microsoft.com/office/drawing/2014/main" id="{CF470CCA-2887-4113-9E10-637D4AEA354D}"/>
              </a:ext>
            </a:extLst>
          </p:cNvPr>
          <p:cNvCxnSpPr>
            <a:cxnSpLocks/>
          </p:cNvCxnSpPr>
          <p:nvPr/>
        </p:nvCxnSpPr>
        <p:spPr>
          <a:xfrm>
            <a:off x="3732903" y="2110215"/>
            <a:ext cx="445366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コンテンツ プレースホルダー 5">
            <a:extLst>
              <a:ext uri="{FF2B5EF4-FFF2-40B4-BE49-F238E27FC236}">
                <a16:creationId xmlns:a16="http://schemas.microsoft.com/office/drawing/2014/main" id="{1001125C-4ED5-4E43-A7C4-0CE33D27A64A}"/>
              </a:ext>
            </a:extLst>
          </p:cNvPr>
          <p:cNvSpPr txBox="1">
            <a:spLocks/>
          </p:cNvSpPr>
          <p:nvPr/>
        </p:nvSpPr>
        <p:spPr>
          <a:xfrm>
            <a:off x="389068" y="2426797"/>
            <a:ext cx="11413864" cy="13216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4000" dirty="0"/>
              <a:t>原子や分子の</a:t>
            </a:r>
            <a:r>
              <a:rPr lang="ja-JP" altLang="en-US" sz="4000" u="sng" dirty="0"/>
              <a:t>セット数</a:t>
            </a:r>
            <a:endParaRPr lang="en-US" altLang="ja-JP" sz="4000" u="sng" dirty="0"/>
          </a:p>
          <a:p>
            <a:pPr marL="0" indent="0">
              <a:buFont typeface="Arial" panose="020B0604020202020204" pitchFamily="34" charset="0"/>
              <a:buNone/>
            </a:pPr>
            <a:r>
              <a:rPr lang="ja-JP" altLang="en-US" sz="4000" dirty="0"/>
              <a:t>各原子や分子を</a:t>
            </a:r>
            <a:r>
              <a:rPr lang="en-US" altLang="ja-JP" sz="4000" i="0" u="sng" dirty="0">
                <a:effectLst/>
              </a:rPr>
              <a:t>6×10</a:t>
            </a:r>
            <a:r>
              <a:rPr lang="en-US" altLang="ja-JP" sz="4000" i="0" u="sng" baseline="30000" dirty="0">
                <a:effectLst/>
              </a:rPr>
              <a:t>23</a:t>
            </a:r>
            <a:r>
              <a:rPr lang="ja-JP" altLang="en-US" sz="4000" i="0" dirty="0">
                <a:effectLst/>
              </a:rPr>
              <a:t>個集めると</a:t>
            </a:r>
            <a:r>
              <a:rPr lang="ja-JP" altLang="en-US" sz="4000" b="1" i="0" dirty="0">
                <a:solidFill>
                  <a:srgbClr val="FFC000"/>
                </a:solidFill>
                <a:effectLst/>
              </a:rPr>
              <a:t>１</a:t>
            </a:r>
            <a:r>
              <a:rPr lang="en-US" altLang="ja-JP" sz="4000" b="1" i="0" dirty="0">
                <a:solidFill>
                  <a:srgbClr val="FFC000"/>
                </a:solidFill>
                <a:effectLst/>
              </a:rPr>
              <a:t>mol</a:t>
            </a:r>
            <a:r>
              <a:rPr lang="ja-JP" altLang="en-US" sz="4000" i="0" dirty="0">
                <a:effectLst/>
              </a:rPr>
              <a:t>になる</a:t>
            </a:r>
            <a:endParaRPr lang="ja-JP" altLang="en-US" sz="4000" dirty="0"/>
          </a:p>
        </p:txBody>
      </p:sp>
      <p:sp>
        <p:nvSpPr>
          <p:cNvPr id="14" name="コンテンツ プレースホルダー 5">
            <a:extLst>
              <a:ext uri="{FF2B5EF4-FFF2-40B4-BE49-F238E27FC236}">
                <a16:creationId xmlns:a16="http://schemas.microsoft.com/office/drawing/2014/main" id="{7DE5E1BE-D55E-4FC0-ADEF-071215C29B1E}"/>
              </a:ext>
            </a:extLst>
          </p:cNvPr>
          <p:cNvSpPr txBox="1">
            <a:spLocks/>
          </p:cNvSpPr>
          <p:nvPr/>
        </p:nvSpPr>
        <p:spPr>
          <a:xfrm>
            <a:off x="132130" y="4001644"/>
            <a:ext cx="11413864" cy="13216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b="1" dirty="0">
                <a:solidFill>
                  <a:schemeClr val="accent1">
                    <a:lumMod val="75000"/>
                  </a:schemeClr>
                </a:solidFill>
              </a:rPr>
              <a:t>モルのイメージ</a:t>
            </a:r>
          </a:p>
        </p:txBody>
      </p:sp>
      <p:pic>
        <p:nvPicPr>
          <p:cNvPr id="16" name="図 15">
            <a:extLst>
              <a:ext uri="{FF2B5EF4-FFF2-40B4-BE49-F238E27FC236}">
                <a16:creationId xmlns:a16="http://schemas.microsoft.com/office/drawing/2014/main" id="{51C3BCB5-CDBA-4430-95CC-AE606D5A18A6}"/>
              </a:ext>
            </a:extLst>
          </p:cNvPr>
          <p:cNvPicPr>
            <a:picLocks noChangeAspect="1"/>
          </p:cNvPicPr>
          <p:nvPr/>
        </p:nvPicPr>
        <p:blipFill>
          <a:blip r:embed="rId3"/>
          <a:stretch>
            <a:fillRect/>
          </a:stretch>
        </p:blipFill>
        <p:spPr>
          <a:xfrm>
            <a:off x="389068" y="4508015"/>
            <a:ext cx="2628919" cy="2024077"/>
          </a:xfrm>
          <a:prstGeom prst="rect">
            <a:avLst/>
          </a:prstGeom>
        </p:spPr>
      </p:pic>
      <p:sp>
        <p:nvSpPr>
          <p:cNvPr id="17" name="コンテンツ プレースホルダー 5">
            <a:extLst>
              <a:ext uri="{FF2B5EF4-FFF2-40B4-BE49-F238E27FC236}">
                <a16:creationId xmlns:a16="http://schemas.microsoft.com/office/drawing/2014/main" id="{5F403633-433D-40DA-AA72-0A879B75E6E9}"/>
              </a:ext>
            </a:extLst>
          </p:cNvPr>
          <p:cNvSpPr txBox="1">
            <a:spLocks/>
          </p:cNvSpPr>
          <p:nvPr/>
        </p:nvSpPr>
        <p:spPr>
          <a:xfrm>
            <a:off x="3159163" y="4121426"/>
            <a:ext cx="6379090" cy="2660292"/>
          </a:xfrm>
          <a:prstGeom prst="rect">
            <a:avLst/>
          </a:prstGeom>
          <a:ln w="19050">
            <a:solidFill>
              <a:schemeClr val="tx1"/>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b="0" i="0" dirty="0">
                <a:solidFill>
                  <a:srgbClr val="444444"/>
                </a:solidFill>
                <a:effectLst/>
                <a:latin typeface="Hiragino Kaku Gothic ProN"/>
              </a:rPr>
              <a:t>茶碗に入ったご飯に対し、</a:t>
            </a:r>
            <a:endParaRPr lang="en-US" altLang="ja-JP" b="0" i="0" dirty="0">
              <a:solidFill>
                <a:srgbClr val="444444"/>
              </a:solidFill>
              <a:effectLst/>
              <a:latin typeface="Hiragino Kaku Gothic ProN"/>
            </a:endParaRPr>
          </a:p>
          <a:p>
            <a:pPr marL="0" indent="0">
              <a:buFont typeface="Arial" panose="020B0604020202020204" pitchFamily="34" charset="0"/>
              <a:buNone/>
            </a:pPr>
            <a:r>
              <a:rPr lang="ja-JP" altLang="en-US" b="0" i="0" dirty="0">
                <a:solidFill>
                  <a:srgbClr val="444444"/>
                </a:solidFill>
                <a:effectLst/>
                <a:latin typeface="Hiragino Kaku Gothic ProN"/>
              </a:rPr>
              <a:t>お米○○粒とは数えませんよね？</a:t>
            </a:r>
            <a:endParaRPr lang="en-US" altLang="ja-JP" b="0" i="0" dirty="0">
              <a:solidFill>
                <a:srgbClr val="444444"/>
              </a:solidFill>
              <a:effectLst/>
              <a:latin typeface="Hiragino Kaku Gothic ProN"/>
            </a:endParaRPr>
          </a:p>
          <a:p>
            <a:pPr marL="0" indent="0">
              <a:buFont typeface="Arial" panose="020B0604020202020204" pitchFamily="34" charset="0"/>
              <a:buNone/>
            </a:pPr>
            <a:r>
              <a:rPr lang="ja-JP" altLang="en-US" b="0" i="0" dirty="0">
                <a:solidFill>
                  <a:srgbClr val="444444"/>
                </a:solidFill>
                <a:effectLst/>
                <a:latin typeface="Hiragino Kaku Gothic ProN"/>
              </a:rPr>
              <a:t>普通は茶碗</a:t>
            </a:r>
            <a:r>
              <a:rPr lang="en-US" altLang="ja-JP" b="0" i="0" dirty="0">
                <a:solidFill>
                  <a:srgbClr val="444444"/>
                </a:solidFill>
                <a:effectLst/>
                <a:latin typeface="Hiragino Kaku Gothic ProN"/>
              </a:rPr>
              <a:t>1</a:t>
            </a:r>
            <a:r>
              <a:rPr lang="ja-JP" altLang="en-US" b="0" i="0" dirty="0">
                <a:solidFill>
                  <a:srgbClr val="444444"/>
                </a:solidFill>
                <a:effectLst/>
                <a:latin typeface="Hiragino Kaku Gothic ProN"/>
              </a:rPr>
              <a:t>杯とか○○合と</a:t>
            </a:r>
            <a:endParaRPr lang="en-US" altLang="ja-JP" b="0" i="0" dirty="0">
              <a:solidFill>
                <a:srgbClr val="444444"/>
              </a:solidFill>
              <a:effectLst/>
              <a:latin typeface="Hiragino Kaku Gothic ProN"/>
            </a:endParaRPr>
          </a:p>
          <a:p>
            <a:pPr marL="0" indent="0">
              <a:buFont typeface="Arial" panose="020B0604020202020204" pitchFamily="34" charset="0"/>
              <a:buNone/>
            </a:pPr>
            <a:r>
              <a:rPr lang="ja-JP" altLang="en-US" b="0" i="0" dirty="0">
                <a:solidFill>
                  <a:srgbClr val="444444"/>
                </a:solidFill>
                <a:effectLst/>
                <a:latin typeface="Hiragino Kaku Gothic ProN"/>
              </a:rPr>
              <a:t>数えるはずです。</a:t>
            </a:r>
            <a:endParaRPr lang="en-US" altLang="ja-JP" b="0" i="0" dirty="0">
              <a:solidFill>
                <a:srgbClr val="444444"/>
              </a:solidFill>
              <a:effectLst/>
              <a:latin typeface="Hiragino Kaku Gothic ProN"/>
            </a:endParaRPr>
          </a:p>
          <a:p>
            <a:pPr marL="0" indent="0">
              <a:buFont typeface="Arial" panose="020B0604020202020204" pitchFamily="34" charset="0"/>
              <a:buNone/>
            </a:pPr>
            <a:r>
              <a:rPr lang="ja-JP" altLang="en-US" b="0" i="0" dirty="0">
                <a:solidFill>
                  <a:srgbClr val="444444"/>
                </a:solidFill>
                <a:effectLst/>
                <a:latin typeface="Hiragino Kaku Gothic ProN"/>
              </a:rPr>
              <a:t>モルも一緒で、原子や分子、</a:t>
            </a:r>
            <a:endParaRPr lang="en-US" altLang="ja-JP" b="0" i="0" dirty="0">
              <a:solidFill>
                <a:srgbClr val="444444"/>
              </a:solidFill>
              <a:effectLst/>
              <a:latin typeface="Hiragino Kaku Gothic ProN"/>
            </a:endParaRPr>
          </a:p>
          <a:p>
            <a:pPr marL="0" indent="0">
              <a:buFont typeface="Arial" panose="020B0604020202020204" pitchFamily="34" charset="0"/>
              <a:buNone/>
            </a:pPr>
            <a:r>
              <a:rPr lang="en-US" altLang="ja-JP" b="1" i="0" u="sng" dirty="0">
                <a:solidFill>
                  <a:srgbClr val="FFC000"/>
                </a:solidFill>
                <a:effectLst/>
                <a:latin typeface="Hiragino Kaku Gothic ProN"/>
              </a:rPr>
              <a:t>6×10</a:t>
            </a:r>
            <a:r>
              <a:rPr lang="en-US" altLang="ja-JP" b="1" i="0" u="sng" baseline="30000" dirty="0">
                <a:solidFill>
                  <a:srgbClr val="FFC000"/>
                </a:solidFill>
                <a:effectLst/>
                <a:latin typeface="Hiragino Kaku Gothic ProN"/>
              </a:rPr>
              <a:t>23</a:t>
            </a:r>
            <a:r>
              <a:rPr lang="ja-JP" altLang="en-US" b="1" i="0" u="sng" dirty="0">
                <a:solidFill>
                  <a:srgbClr val="FFC000"/>
                </a:solidFill>
                <a:effectLst/>
                <a:latin typeface="Hiragino Kaku Gothic ProN"/>
              </a:rPr>
              <a:t>個の集まりを１</a:t>
            </a:r>
            <a:r>
              <a:rPr lang="en-US" altLang="ja-JP" b="1" i="0" u="sng" dirty="0">
                <a:solidFill>
                  <a:srgbClr val="FFC000"/>
                </a:solidFill>
                <a:effectLst/>
                <a:latin typeface="Hiragino Kaku Gothic ProN"/>
              </a:rPr>
              <a:t>mol</a:t>
            </a:r>
            <a:r>
              <a:rPr lang="ja-JP" altLang="en-US" b="1" i="0" u="sng" dirty="0">
                <a:solidFill>
                  <a:srgbClr val="FFC000"/>
                </a:solidFill>
                <a:effectLst/>
                <a:latin typeface="Hiragino Kaku Gothic ProN"/>
              </a:rPr>
              <a:t>と数えます</a:t>
            </a:r>
            <a:endParaRPr lang="ja-JP" altLang="en-US" sz="4000" b="1" u="sng" dirty="0">
              <a:solidFill>
                <a:srgbClr val="FFC000"/>
              </a:solidFill>
            </a:endParaRPr>
          </a:p>
        </p:txBody>
      </p:sp>
      <p:sp>
        <p:nvSpPr>
          <p:cNvPr id="19" name="L 字 18">
            <a:extLst>
              <a:ext uri="{FF2B5EF4-FFF2-40B4-BE49-F238E27FC236}">
                <a16:creationId xmlns:a16="http://schemas.microsoft.com/office/drawing/2014/main" id="{46412CF8-42D9-418E-BC38-03D64808EDFF}"/>
              </a:ext>
            </a:extLst>
          </p:cNvPr>
          <p:cNvSpPr/>
          <p:nvPr/>
        </p:nvSpPr>
        <p:spPr>
          <a:xfrm rot="13518342">
            <a:off x="1033544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L 字 19">
            <a:extLst>
              <a:ext uri="{FF2B5EF4-FFF2-40B4-BE49-F238E27FC236}">
                <a16:creationId xmlns:a16="http://schemas.microsoft.com/office/drawing/2014/main" id="{72EFA32E-8985-4383-A24E-24FE78384381}"/>
              </a:ext>
            </a:extLst>
          </p:cNvPr>
          <p:cNvSpPr/>
          <p:nvPr/>
        </p:nvSpPr>
        <p:spPr>
          <a:xfrm rot="13518342">
            <a:off x="10043067"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L 字 20">
            <a:extLst>
              <a:ext uri="{FF2B5EF4-FFF2-40B4-BE49-F238E27FC236}">
                <a16:creationId xmlns:a16="http://schemas.microsoft.com/office/drawing/2014/main" id="{1B6ECF2F-4A83-4AE8-991C-07F6E465108E}"/>
              </a:ext>
            </a:extLst>
          </p:cNvPr>
          <p:cNvSpPr/>
          <p:nvPr/>
        </p:nvSpPr>
        <p:spPr>
          <a:xfrm rot="13518342">
            <a:off x="9752449"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L 字 21">
            <a:extLst>
              <a:ext uri="{FF2B5EF4-FFF2-40B4-BE49-F238E27FC236}">
                <a16:creationId xmlns:a16="http://schemas.microsoft.com/office/drawing/2014/main" id="{DC648386-650B-47AF-86E4-A42227922B5F}"/>
              </a:ext>
            </a:extLst>
          </p:cNvPr>
          <p:cNvSpPr/>
          <p:nvPr/>
        </p:nvSpPr>
        <p:spPr>
          <a:xfrm rot="13518342">
            <a:off x="946183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L 字 22">
            <a:extLst>
              <a:ext uri="{FF2B5EF4-FFF2-40B4-BE49-F238E27FC236}">
                <a16:creationId xmlns:a16="http://schemas.microsoft.com/office/drawing/2014/main" id="{E2E81D62-01E1-44C1-928D-F2473B301358}"/>
              </a:ext>
            </a:extLst>
          </p:cNvPr>
          <p:cNvSpPr/>
          <p:nvPr/>
        </p:nvSpPr>
        <p:spPr>
          <a:xfrm rot="13518342">
            <a:off x="9171212" y="320907"/>
            <a:ext cx="464846" cy="461557"/>
          </a:xfrm>
          <a:prstGeom prst="corner">
            <a:avLst>
              <a:gd name="adj1" fmla="val 32577"/>
              <a:gd name="adj2" fmla="val 3253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L 字 23">
            <a:extLst>
              <a:ext uri="{FF2B5EF4-FFF2-40B4-BE49-F238E27FC236}">
                <a16:creationId xmlns:a16="http://schemas.microsoft.com/office/drawing/2014/main" id="{54749C90-A3BA-4A6C-A6B6-F1C0D6B66C6D}"/>
              </a:ext>
            </a:extLst>
          </p:cNvPr>
          <p:cNvSpPr/>
          <p:nvPr/>
        </p:nvSpPr>
        <p:spPr>
          <a:xfrm rot="13518342">
            <a:off x="8878840"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L 字 24">
            <a:extLst>
              <a:ext uri="{FF2B5EF4-FFF2-40B4-BE49-F238E27FC236}">
                <a16:creationId xmlns:a16="http://schemas.microsoft.com/office/drawing/2014/main" id="{D0C191C3-8A2D-491D-B28B-121AE0563A07}"/>
              </a:ext>
            </a:extLst>
          </p:cNvPr>
          <p:cNvSpPr/>
          <p:nvPr/>
        </p:nvSpPr>
        <p:spPr>
          <a:xfrm rot="13518342">
            <a:off x="8588222"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L 字 25">
            <a:extLst>
              <a:ext uri="{FF2B5EF4-FFF2-40B4-BE49-F238E27FC236}">
                <a16:creationId xmlns:a16="http://schemas.microsoft.com/office/drawing/2014/main" id="{F9F42163-28E1-4292-9FF7-80ABC6B0E57B}"/>
              </a:ext>
            </a:extLst>
          </p:cNvPr>
          <p:cNvSpPr/>
          <p:nvPr/>
        </p:nvSpPr>
        <p:spPr>
          <a:xfrm rot="13518342">
            <a:off x="8297603"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L 字 26">
            <a:extLst>
              <a:ext uri="{FF2B5EF4-FFF2-40B4-BE49-F238E27FC236}">
                <a16:creationId xmlns:a16="http://schemas.microsoft.com/office/drawing/2014/main" id="{84669B9B-5643-4778-B438-9DCC826AF87C}"/>
              </a:ext>
            </a:extLst>
          </p:cNvPr>
          <p:cNvSpPr/>
          <p:nvPr/>
        </p:nvSpPr>
        <p:spPr>
          <a:xfrm rot="13518342">
            <a:off x="8006985"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L 字 27">
            <a:extLst>
              <a:ext uri="{FF2B5EF4-FFF2-40B4-BE49-F238E27FC236}">
                <a16:creationId xmlns:a16="http://schemas.microsoft.com/office/drawing/2014/main" id="{CD9DB1D3-FAE6-433B-8B93-F7BA145F2C0A}"/>
              </a:ext>
            </a:extLst>
          </p:cNvPr>
          <p:cNvSpPr/>
          <p:nvPr/>
        </p:nvSpPr>
        <p:spPr>
          <a:xfrm rot="13518342">
            <a:off x="10624304" y="31645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コンテンツ プレースホルダー 5">
            <a:extLst>
              <a:ext uri="{FF2B5EF4-FFF2-40B4-BE49-F238E27FC236}">
                <a16:creationId xmlns:a16="http://schemas.microsoft.com/office/drawing/2014/main" id="{DE000DC5-77C4-4D59-9C62-302CE28C2447}"/>
              </a:ext>
            </a:extLst>
          </p:cNvPr>
          <p:cNvSpPr txBox="1">
            <a:spLocks/>
          </p:cNvSpPr>
          <p:nvPr/>
        </p:nvSpPr>
        <p:spPr>
          <a:xfrm>
            <a:off x="9119464" y="3729965"/>
            <a:ext cx="6203923" cy="584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000" dirty="0">
                <a:solidFill>
                  <a:srgbClr val="333333"/>
                </a:solidFill>
                <a:latin typeface="Hiragino Kaku Gothic ProN"/>
              </a:rPr>
              <a:t>※</a:t>
            </a:r>
            <a:r>
              <a:rPr lang="en-US" altLang="ja-JP" sz="2000" dirty="0"/>
              <a:t>6×10</a:t>
            </a:r>
            <a:r>
              <a:rPr lang="en-US" altLang="ja-JP" sz="2000" baseline="30000" dirty="0"/>
              <a:t>23</a:t>
            </a:r>
            <a:r>
              <a:rPr lang="ja-JP" altLang="en-US" sz="2000" dirty="0">
                <a:solidFill>
                  <a:srgbClr val="333333"/>
                </a:solidFill>
                <a:latin typeface="Hiragino Kaku Gothic ProN"/>
              </a:rPr>
              <a:t>⇒アボガドロ数</a:t>
            </a:r>
            <a:endParaRPr lang="ja-JP" altLang="en-US" sz="1600" dirty="0"/>
          </a:p>
        </p:txBody>
      </p:sp>
    </p:spTree>
    <p:extLst>
      <p:ext uri="{BB962C8B-B14F-4D97-AF65-F5344CB8AC3E}">
        <p14:creationId xmlns:p14="http://schemas.microsoft.com/office/powerpoint/2010/main" val="872340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ABE34D-4D57-4C6B-99E6-F6A776E57EC1}"/>
              </a:ext>
            </a:extLst>
          </p:cNvPr>
          <p:cNvSpPr>
            <a:spLocks noGrp="1"/>
          </p:cNvSpPr>
          <p:nvPr>
            <p:ph type="title"/>
          </p:nvPr>
        </p:nvSpPr>
        <p:spPr/>
        <p:txBody>
          <a:bodyPr/>
          <a:lstStyle/>
          <a:p>
            <a:r>
              <a:rPr kumimoji="1" lang="ja-JP" altLang="en-US" dirty="0"/>
              <a:t>基礎　</a:t>
            </a:r>
            <a:r>
              <a:rPr kumimoji="1" lang="en-US" altLang="ja-JP" dirty="0"/>
              <a:t>part</a:t>
            </a:r>
            <a:r>
              <a:rPr kumimoji="1" lang="ja-JP" altLang="en-US" dirty="0"/>
              <a:t>１　気体の性質</a:t>
            </a:r>
          </a:p>
        </p:txBody>
      </p:sp>
      <p:sp>
        <p:nvSpPr>
          <p:cNvPr id="6" name="コンテンツ プレースホルダー 5">
            <a:extLst>
              <a:ext uri="{FF2B5EF4-FFF2-40B4-BE49-F238E27FC236}">
                <a16:creationId xmlns:a16="http://schemas.microsoft.com/office/drawing/2014/main" id="{6B31834D-3CB7-490D-B7FB-7179DBBE79F3}"/>
              </a:ext>
            </a:extLst>
          </p:cNvPr>
          <p:cNvSpPr>
            <a:spLocks noGrp="1"/>
          </p:cNvSpPr>
          <p:nvPr>
            <p:ph idx="1"/>
          </p:nvPr>
        </p:nvSpPr>
        <p:spPr>
          <a:xfrm>
            <a:off x="3580164" y="1726584"/>
            <a:ext cx="10515600" cy="584775"/>
          </a:xfrm>
        </p:spPr>
        <p:txBody>
          <a:bodyPr>
            <a:normAutofit lnSpcReduction="10000"/>
          </a:bodyPr>
          <a:lstStyle/>
          <a:p>
            <a:pPr marL="0" indent="0">
              <a:buNone/>
            </a:pPr>
            <a:r>
              <a:rPr lang="ja-JP" altLang="en-US" sz="3600" b="0" i="0" dirty="0">
                <a:solidFill>
                  <a:srgbClr val="333333"/>
                </a:solidFill>
                <a:effectLst/>
                <a:latin typeface="Hiragino Kaku Gothic ProN"/>
              </a:rPr>
              <a:t>モル（</a:t>
            </a:r>
            <a:r>
              <a:rPr lang="en-US" altLang="ja-JP" sz="3600" b="0" i="0" dirty="0">
                <a:solidFill>
                  <a:srgbClr val="333333"/>
                </a:solidFill>
                <a:effectLst/>
                <a:latin typeface="Hiragino Kaku Gothic ProN"/>
              </a:rPr>
              <a:t>mol</a:t>
            </a:r>
            <a:r>
              <a:rPr lang="ja-JP" altLang="en-US" sz="3600" b="0" i="0" dirty="0">
                <a:solidFill>
                  <a:srgbClr val="333333"/>
                </a:solidFill>
                <a:effectLst/>
                <a:latin typeface="Hiragino Kaku Gothic ProN"/>
              </a:rPr>
              <a:t>）について</a:t>
            </a:r>
            <a:endParaRPr lang="ja-JP" altLang="en-US" dirty="0"/>
          </a:p>
        </p:txBody>
      </p:sp>
      <p:sp>
        <p:nvSpPr>
          <p:cNvPr id="10" name="テキスト ボックス 9">
            <a:extLst>
              <a:ext uri="{FF2B5EF4-FFF2-40B4-BE49-F238E27FC236}">
                <a16:creationId xmlns:a16="http://schemas.microsoft.com/office/drawing/2014/main" id="{E6CFD33E-2873-40E1-B82A-84D5D8895069}"/>
              </a:ext>
            </a:extLst>
          </p:cNvPr>
          <p:cNvSpPr txBox="1"/>
          <p:nvPr/>
        </p:nvSpPr>
        <p:spPr>
          <a:xfrm>
            <a:off x="66349" y="1100741"/>
            <a:ext cx="8277986" cy="584775"/>
          </a:xfrm>
          <a:prstGeom prst="rect">
            <a:avLst/>
          </a:prstGeom>
          <a:noFill/>
        </p:spPr>
        <p:txBody>
          <a:bodyPr wrap="square">
            <a:spAutoFit/>
          </a:bodyPr>
          <a:lstStyle/>
          <a:p>
            <a:r>
              <a:rPr kumimoji="1"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理想気体の状態方程式</a:t>
            </a:r>
            <a:endParaRPr kumimoji="1" lang="en-US" altLang="ja-JP" sz="3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E0F40272-3C62-450E-AEB0-EBC5CAF3DBDF}"/>
              </a:ext>
            </a:extLst>
          </p:cNvPr>
          <p:cNvSpPr/>
          <p:nvPr/>
        </p:nvSpPr>
        <p:spPr>
          <a:xfrm>
            <a:off x="45203" y="1141809"/>
            <a:ext cx="86927" cy="404813"/>
          </a:xfrm>
          <a:prstGeom prst="rect">
            <a:avLst/>
          </a:prstGeom>
          <a:solidFill>
            <a:srgbClr val="6B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a:extLst>
              <a:ext uri="{FF2B5EF4-FFF2-40B4-BE49-F238E27FC236}">
                <a16:creationId xmlns:a16="http://schemas.microsoft.com/office/drawing/2014/main" id="{CF470CCA-2887-4113-9E10-637D4AEA354D}"/>
              </a:ext>
            </a:extLst>
          </p:cNvPr>
          <p:cNvCxnSpPr>
            <a:cxnSpLocks/>
          </p:cNvCxnSpPr>
          <p:nvPr/>
        </p:nvCxnSpPr>
        <p:spPr>
          <a:xfrm>
            <a:off x="3710153" y="2160538"/>
            <a:ext cx="445366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コンテンツ プレースホルダー 5">
            <a:extLst>
              <a:ext uri="{FF2B5EF4-FFF2-40B4-BE49-F238E27FC236}">
                <a16:creationId xmlns:a16="http://schemas.microsoft.com/office/drawing/2014/main" id="{7DE5E1BE-D55E-4FC0-ADEF-071215C29B1E}"/>
              </a:ext>
            </a:extLst>
          </p:cNvPr>
          <p:cNvSpPr txBox="1">
            <a:spLocks/>
          </p:cNvSpPr>
          <p:nvPr/>
        </p:nvSpPr>
        <p:spPr>
          <a:xfrm>
            <a:off x="66349" y="2352427"/>
            <a:ext cx="11413864" cy="13216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b="1" dirty="0">
                <a:solidFill>
                  <a:schemeClr val="accent1">
                    <a:lumMod val="75000"/>
                  </a:schemeClr>
                </a:solidFill>
              </a:rPr>
              <a:t>各単原子物質（ガス主でよく出る）のモル質量</a:t>
            </a:r>
          </a:p>
        </p:txBody>
      </p:sp>
      <p:graphicFrame>
        <p:nvGraphicFramePr>
          <p:cNvPr id="3" name="表 3">
            <a:extLst>
              <a:ext uri="{FF2B5EF4-FFF2-40B4-BE49-F238E27FC236}">
                <a16:creationId xmlns:a16="http://schemas.microsoft.com/office/drawing/2014/main" id="{82F7C4C9-EF8E-4CF8-BED4-E83DD10CB666}"/>
              </a:ext>
            </a:extLst>
          </p:cNvPr>
          <p:cNvGraphicFramePr>
            <a:graphicFrameLocks noGrp="1"/>
          </p:cNvGraphicFramePr>
          <p:nvPr>
            <p:extLst>
              <p:ext uri="{D42A27DB-BD31-4B8C-83A1-F6EECF244321}">
                <p14:modId xmlns:p14="http://schemas.microsoft.com/office/powerpoint/2010/main" val="3287597016"/>
              </p:ext>
            </p:extLst>
          </p:nvPr>
        </p:nvGraphicFramePr>
        <p:xfrm>
          <a:off x="1320761" y="2972190"/>
          <a:ext cx="8128000" cy="91440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3206833309"/>
                    </a:ext>
                  </a:extLst>
                </a:gridCol>
                <a:gridCol w="1625600">
                  <a:extLst>
                    <a:ext uri="{9D8B030D-6E8A-4147-A177-3AD203B41FA5}">
                      <a16:colId xmlns:a16="http://schemas.microsoft.com/office/drawing/2014/main" val="3786764542"/>
                    </a:ext>
                  </a:extLst>
                </a:gridCol>
                <a:gridCol w="1625600">
                  <a:extLst>
                    <a:ext uri="{9D8B030D-6E8A-4147-A177-3AD203B41FA5}">
                      <a16:colId xmlns:a16="http://schemas.microsoft.com/office/drawing/2014/main" val="2557814445"/>
                    </a:ext>
                  </a:extLst>
                </a:gridCol>
                <a:gridCol w="1625600">
                  <a:extLst>
                    <a:ext uri="{9D8B030D-6E8A-4147-A177-3AD203B41FA5}">
                      <a16:colId xmlns:a16="http://schemas.microsoft.com/office/drawing/2014/main" val="4083807724"/>
                    </a:ext>
                  </a:extLst>
                </a:gridCol>
                <a:gridCol w="1625600">
                  <a:extLst>
                    <a:ext uri="{9D8B030D-6E8A-4147-A177-3AD203B41FA5}">
                      <a16:colId xmlns:a16="http://schemas.microsoft.com/office/drawing/2014/main" val="2658027070"/>
                    </a:ext>
                  </a:extLst>
                </a:gridCol>
              </a:tblGrid>
              <a:tr h="370840">
                <a:tc>
                  <a:txBody>
                    <a:bodyPr/>
                    <a:lstStyle/>
                    <a:p>
                      <a:r>
                        <a:rPr kumimoji="1" lang="ja-JP" altLang="en-US" sz="2400" dirty="0"/>
                        <a:t>原子</a:t>
                      </a:r>
                    </a:p>
                  </a:txBody>
                  <a:tcPr/>
                </a:tc>
                <a:tc>
                  <a:txBody>
                    <a:bodyPr/>
                    <a:lstStyle/>
                    <a:p>
                      <a:pPr algn="ctr"/>
                      <a:r>
                        <a:rPr kumimoji="1" lang="en-US" altLang="ja-JP" sz="2400" dirty="0"/>
                        <a:t>C</a:t>
                      </a:r>
                      <a:endParaRPr kumimoji="1" lang="ja-JP" altLang="en-US" sz="2400" dirty="0"/>
                    </a:p>
                  </a:txBody>
                  <a:tcPr/>
                </a:tc>
                <a:tc>
                  <a:txBody>
                    <a:bodyPr/>
                    <a:lstStyle/>
                    <a:p>
                      <a:pPr algn="ctr"/>
                      <a:r>
                        <a:rPr kumimoji="1" lang="en-US" altLang="ja-JP" sz="2400" dirty="0"/>
                        <a:t>N</a:t>
                      </a:r>
                      <a:endParaRPr kumimoji="1" lang="ja-JP" altLang="en-US" sz="2400" dirty="0"/>
                    </a:p>
                  </a:txBody>
                  <a:tcPr/>
                </a:tc>
                <a:tc>
                  <a:txBody>
                    <a:bodyPr/>
                    <a:lstStyle/>
                    <a:p>
                      <a:pPr algn="ctr"/>
                      <a:r>
                        <a:rPr kumimoji="1" lang="en-US" altLang="ja-JP" sz="2400" dirty="0"/>
                        <a:t>O</a:t>
                      </a:r>
                      <a:endParaRPr kumimoji="1" lang="ja-JP" altLang="en-US" sz="2400" dirty="0"/>
                    </a:p>
                  </a:txBody>
                  <a:tcPr/>
                </a:tc>
                <a:tc>
                  <a:txBody>
                    <a:bodyPr/>
                    <a:lstStyle/>
                    <a:p>
                      <a:pPr algn="ctr"/>
                      <a:r>
                        <a:rPr kumimoji="1" lang="en-US" altLang="ja-JP" sz="2400" dirty="0"/>
                        <a:t>H</a:t>
                      </a:r>
                      <a:endParaRPr kumimoji="1" lang="ja-JP" altLang="en-US" sz="2400" dirty="0"/>
                    </a:p>
                  </a:txBody>
                  <a:tcPr/>
                </a:tc>
                <a:extLst>
                  <a:ext uri="{0D108BD9-81ED-4DB2-BD59-A6C34878D82A}">
                    <a16:rowId xmlns:a16="http://schemas.microsoft.com/office/drawing/2014/main" val="1087841315"/>
                  </a:ext>
                </a:extLst>
              </a:tr>
              <a:tr h="370840">
                <a:tc>
                  <a:txBody>
                    <a:bodyPr/>
                    <a:lstStyle/>
                    <a:p>
                      <a:r>
                        <a:rPr kumimoji="1" lang="ja-JP" altLang="en-US" sz="2400" dirty="0"/>
                        <a:t>モル質量</a:t>
                      </a:r>
                    </a:p>
                  </a:txBody>
                  <a:tcPr/>
                </a:tc>
                <a:tc>
                  <a:txBody>
                    <a:bodyPr/>
                    <a:lstStyle/>
                    <a:p>
                      <a:pPr algn="ctr"/>
                      <a:r>
                        <a:rPr kumimoji="1" lang="en-US" altLang="ja-JP" sz="2400" dirty="0"/>
                        <a:t>12</a:t>
                      </a:r>
                      <a:r>
                        <a:rPr kumimoji="1" lang="ja-JP" altLang="en-US" sz="2400" dirty="0"/>
                        <a:t>ｇ</a:t>
                      </a:r>
                    </a:p>
                  </a:txBody>
                  <a:tcPr/>
                </a:tc>
                <a:tc>
                  <a:txBody>
                    <a:bodyPr/>
                    <a:lstStyle/>
                    <a:p>
                      <a:pPr algn="ctr"/>
                      <a:r>
                        <a:rPr kumimoji="1" lang="en-US" altLang="ja-JP" sz="2400" dirty="0"/>
                        <a:t>1</a:t>
                      </a:r>
                      <a:r>
                        <a:rPr kumimoji="1" lang="ja-JP" altLang="en-US" sz="2400" dirty="0"/>
                        <a:t>４ｇ</a:t>
                      </a:r>
                    </a:p>
                  </a:txBody>
                  <a:tcPr/>
                </a:tc>
                <a:tc>
                  <a:txBody>
                    <a:bodyPr/>
                    <a:lstStyle/>
                    <a:p>
                      <a:pPr algn="ctr"/>
                      <a:r>
                        <a:rPr kumimoji="1" lang="en-US" altLang="ja-JP" sz="2400" dirty="0"/>
                        <a:t>16</a:t>
                      </a:r>
                      <a:r>
                        <a:rPr kumimoji="1" lang="ja-JP" altLang="en-US" sz="2400" dirty="0"/>
                        <a:t>ｇ</a:t>
                      </a:r>
                    </a:p>
                  </a:txBody>
                  <a:tcPr/>
                </a:tc>
                <a:tc>
                  <a:txBody>
                    <a:bodyPr/>
                    <a:lstStyle/>
                    <a:p>
                      <a:pPr algn="ctr"/>
                      <a:r>
                        <a:rPr kumimoji="1" lang="en-US" altLang="ja-JP" sz="2400" dirty="0"/>
                        <a:t>1</a:t>
                      </a:r>
                      <a:r>
                        <a:rPr kumimoji="1" lang="ja-JP" altLang="en-US" sz="2400" dirty="0"/>
                        <a:t>ｇ</a:t>
                      </a:r>
                    </a:p>
                  </a:txBody>
                  <a:tcPr/>
                </a:tc>
                <a:extLst>
                  <a:ext uri="{0D108BD9-81ED-4DB2-BD59-A6C34878D82A}">
                    <a16:rowId xmlns:a16="http://schemas.microsoft.com/office/drawing/2014/main" val="2429430246"/>
                  </a:ext>
                </a:extLst>
              </a:tr>
            </a:tbl>
          </a:graphicData>
        </a:graphic>
      </p:graphicFrame>
      <p:sp>
        <p:nvSpPr>
          <p:cNvPr id="13" name="コンテンツ プレースホルダー 5">
            <a:extLst>
              <a:ext uri="{FF2B5EF4-FFF2-40B4-BE49-F238E27FC236}">
                <a16:creationId xmlns:a16="http://schemas.microsoft.com/office/drawing/2014/main" id="{14110D36-C9CA-474A-848B-852D1B7FEEF8}"/>
              </a:ext>
            </a:extLst>
          </p:cNvPr>
          <p:cNvSpPr txBox="1">
            <a:spLocks/>
          </p:cNvSpPr>
          <p:nvPr/>
        </p:nvSpPr>
        <p:spPr>
          <a:xfrm>
            <a:off x="207434" y="4290624"/>
            <a:ext cx="11413864" cy="13216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b="1" dirty="0">
                <a:solidFill>
                  <a:schemeClr val="accent1">
                    <a:lumMod val="75000"/>
                  </a:schemeClr>
                </a:solidFill>
              </a:rPr>
              <a:t>各単分子物質（ガス主でよく出る）のモル質量</a:t>
            </a:r>
          </a:p>
        </p:txBody>
      </p:sp>
      <p:graphicFrame>
        <p:nvGraphicFramePr>
          <p:cNvPr id="15" name="表 3">
            <a:extLst>
              <a:ext uri="{FF2B5EF4-FFF2-40B4-BE49-F238E27FC236}">
                <a16:creationId xmlns:a16="http://schemas.microsoft.com/office/drawing/2014/main" id="{30AF8138-8E98-493F-A83D-14B3FA7E8E7A}"/>
              </a:ext>
            </a:extLst>
          </p:cNvPr>
          <p:cNvGraphicFramePr>
            <a:graphicFrameLocks noGrp="1"/>
          </p:cNvGraphicFramePr>
          <p:nvPr>
            <p:extLst>
              <p:ext uri="{D42A27DB-BD31-4B8C-83A1-F6EECF244321}">
                <p14:modId xmlns:p14="http://schemas.microsoft.com/office/powerpoint/2010/main" val="2021302629"/>
              </p:ext>
            </p:extLst>
          </p:nvPr>
        </p:nvGraphicFramePr>
        <p:xfrm>
          <a:off x="207434" y="4951455"/>
          <a:ext cx="11904053" cy="1756082"/>
        </p:xfrm>
        <a:graphic>
          <a:graphicData uri="http://schemas.openxmlformats.org/drawingml/2006/table">
            <a:tbl>
              <a:tblPr firstRow="1" bandRow="1">
                <a:tableStyleId>{5C22544A-7EE6-4342-B048-85BDC9FD1C3A}</a:tableStyleId>
              </a:tblPr>
              <a:tblGrid>
                <a:gridCol w="1462904">
                  <a:extLst>
                    <a:ext uri="{9D8B030D-6E8A-4147-A177-3AD203B41FA5}">
                      <a16:colId xmlns:a16="http://schemas.microsoft.com/office/drawing/2014/main" val="3206833309"/>
                    </a:ext>
                  </a:extLst>
                </a:gridCol>
                <a:gridCol w="2395841">
                  <a:extLst>
                    <a:ext uri="{9D8B030D-6E8A-4147-A177-3AD203B41FA5}">
                      <a16:colId xmlns:a16="http://schemas.microsoft.com/office/drawing/2014/main" val="3786764542"/>
                    </a:ext>
                  </a:extLst>
                </a:gridCol>
                <a:gridCol w="2187029">
                  <a:extLst>
                    <a:ext uri="{9D8B030D-6E8A-4147-A177-3AD203B41FA5}">
                      <a16:colId xmlns:a16="http://schemas.microsoft.com/office/drawing/2014/main" val="2557814445"/>
                    </a:ext>
                  </a:extLst>
                </a:gridCol>
                <a:gridCol w="2650818">
                  <a:extLst>
                    <a:ext uri="{9D8B030D-6E8A-4147-A177-3AD203B41FA5}">
                      <a16:colId xmlns:a16="http://schemas.microsoft.com/office/drawing/2014/main" val="4083807724"/>
                    </a:ext>
                  </a:extLst>
                </a:gridCol>
                <a:gridCol w="3207461">
                  <a:extLst>
                    <a:ext uri="{9D8B030D-6E8A-4147-A177-3AD203B41FA5}">
                      <a16:colId xmlns:a16="http://schemas.microsoft.com/office/drawing/2014/main" val="2658027070"/>
                    </a:ext>
                  </a:extLst>
                </a:gridCol>
              </a:tblGrid>
              <a:tr h="812720">
                <a:tc>
                  <a:txBody>
                    <a:bodyPr/>
                    <a:lstStyle/>
                    <a:p>
                      <a:r>
                        <a:rPr kumimoji="1" lang="ja-JP" altLang="en-US" sz="2400" dirty="0"/>
                        <a:t>分子</a:t>
                      </a:r>
                    </a:p>
                  </a:txBody>
                  <a:tcPr/>
                </a:tc>
                <a:tc>
                  <a:txBody>
                    <a:bodyPr/>
                    <a:lstStyle/>
                    <a:p>
                      <a:pPr algn="ctr"/>
                      <a:r>
                        <a:rPr kumimoji="1" lang="en-US" altLang="ja-JP" sz="2400" dirty="0"/>
                        <a:t>O</a:t>
                      </a:r>
                      <a:r>
                        <a:rPr kumimoji="1" lang="en-US" altLang="ja-JP" sz="1600" dirty="0"/>
                        <a:t>2</a:t>
                      </a:r>
                    </a:p>
                    <a:p>
                      <a:pPr algn="ctr"/>
                      <a:r>
                        <a:rPr kumimoji="1" lang="ja-JP" altLang="en-US" sz="2400" dirty="0"/>
                        <a:t>（酸素）</a:t>
                      </a:r>
                    </a:p>
                  </a:txBody>
                  <a:tcPr/>
                </a:tc>
                <a:tc>
                  <a:txBody>
                    <a:bodyPr/>
                    <a:lstStyle/>
                    <a:p>
                      <a:pPr algn="ctr"/>
                      <a:r>
                        <a:rPr kumimoji="1" lang="en-US" altLang="ja-JP" sz="2400" dirty="0"/>
                        <a:t>N</a:t>
                      </a:r>
                      <a:r>
                        <a:rPr kumimoji="1" lang="en-US" altLang="ja-JP" sz="1600" dirty="0"/>
                        <a:t>2</a:t>
                      </a:r>
                    </a:p>
                    <a:p>
                      <a:pPr algn="ctr"/>
                      <a:r>
                        <a:rPr kumimoji="1" lang="ja-JP" altLang="en-US" sz="2400" dirty="0"/>
                        <a:t>（窒素）</a:t>
                      </a:r>
                    </a:p>
                  </a:txBody>
                  <a:tcPr/>
                </a:tc>
                <a:tc>
                  <a:txBody>
                    <a:bodyPr/>
                    <a:lstStyle/>
                    <a:p>
                      <a:pPr algn="ctr"/>
                      <a:r>
                        <a:rPr kumimoji="1" lang="ja-JP" altLang="en-US" sz="2400" dirty="0"/>
                        <a:t>メタン</a:t>
                      </a:r>
                      <a:endParaRPr kumimoji="1" lang="en-US" altLang="ja-JP" sz="2400" dirty="0"/>
                    </a:p>
                    <a:p>
                      <a:pPr algn="ctr"/>
                      <a:r>
                        <a:rPr kumimoji="1" lang="ja-JP" altLang="en-US" sz="2400" dirty="0"/>
                        <a:t>（</a:t>
                      </a:r>
                      <a:r>
                        <a:rPr kumimoji="1" lang="en-US" altLang="ja-JP" sz="2400" dirty="0"/>
                        <a:t>CH</a:t>
                      </a:r>
                      <a:r>
                        <a:rPr kumimoji="1" lang="en-US" altLang="ja-JP" sz="1600" dirty="0"/>
                        <a:t>4</a:t>
                      </a:r>
                      <a:r>
                        <a:rPr kumimoji="1" lang="ja-JP" altLang="en-US" sz="2400" dirty="0"/>
                        <a:t>）</a:t>
                      </a:r>
                    </a:p>
                  </a:txBody>
                  <a:tcPr/>
                </a:tc>
                <a:tc>
                  <a:txBody>
                    <a:bodyPr/>
                    <a:lstStyle/>
                    <a:p>
                      <a:pPr algn="ctr"/>
                      <a:r>
                        <a:rPr kumimoji="1" lang="ja-JP" altLang="en-US" sz="2400" dirty="0"/>
                        <a:t>プロパン</a:t>
                      </a:r>
                      <a:endParaRPr kumimoji="1" lang="en-US" altLang="ja-JP" sz="2400" dirty="0"/>
                    </a:p>
                    <a:p>
                      <a:pPr algn="ctr"/>
                      <a:r>
                        <a:rPr kumimoji="1" lang="ja-JP" altLang="en-US" sz="2400" dirty="0"/>
                        <a:t>（</a:t>
                      </a:r>
                      <a:r>
                        <a:rPr kumimoji="1" lang="en-US" altLang="ja-JP" sz="2400" dirty="0"/>
                        <a:t>C</a:t>
                      </a:r>
                      <a:r>
                        <a:rPr kumimoji="1" lang="en-US" altLang="ja-JP" sz="1600" dirty="0"/>
                        <a:t>3</a:t>
                      </a:r>
                      <a:r>
                        <a:rPr kumimoji="1" lang="en-US" altLang="ja-JP" sz="2400" dirty="0"/>
                        <a:t>H</a:t>
                      </a:r>
                      <a:r>
                        <a:rPr kumimoji="1" lang="en-US" altLang="ja-JP" sz="1600" dirty="0"/>
                        <a:t>8</a:t>
                      </a:r>
                      <a:r>
                        <a:rPr kumimoji="1" lang="ja-JP" altLang="en-US" sz="2400" dirty="0"/>
                        <a:t>）</a:t>
                      </a:r>
                    </a:p>
                  </a:txBody>
                  <a:tcPr/>
                </a:tc>
                <a:extLst>
                  <a:ext uri="{0D108BD9-81ED-4DB2-BD59-A6C34878D82A}">
                    <a16:rowId xmlns:a16="http://schemas.microsoft.com/office/drawing/2014/main" val="1087841315"/>
                  </a:ext>
                </a:extLst>
              </a:tr>
              <a:tr h="933122">
                <a:tc>
                  <a:txBody>
                    <a:bodyPr/>
                    <a:lstStyle/>
                    <a:p>
                      <a:r>
                        <a:rPr kumimoji="1" lang="ja-JP" altLang="en-US" sz="2400" dirty="0"/>
                        <a:t>モル質量</a:t>
                      </a:r>
                    </a:p>
                  </a:txBody>
                  <a:tcPr/>
                </a:tc>
                <a:tc>
                  <a:txBody>
                    <a:bodyPr/>
                    <a:lstStyle/>
                    <a:p>
                      <a:pPr algn="ctr"/>
                      <a:r>
                        <a:rPr kumimoji="1" lang="en-US" altLang="ja-JP" sz="2800" dirty="0"/>
                        <a:t>O×</a:t>
                      </a:r>
                      <a:r>
                        <a:rPr kumimoji="1" lang="ja-JP" altLang="en-US" sz="2800" dirty="0"/>
                        <a:t>２＝</a:t>
                      </a:r>
                      <a:r>
                        <a:rPr kumimoji="1" lang="en-US" altLang="ja-JP" sz="2800" dirty="0"/>
                        <a:t>32</a:t>
                      </a:r>
                      <a:r>
                        <a:rPr kumimoji="1" lang="ja-JP" altLang="en-US" sz="2800" dirty="0"/>
                        <a:t>ｇ</a:t>
                      </a:r>
                    </a:p>
                  </a:txBody>
                  <a:tcPr/>
                </a:tc>
                <a:tc>
                  <a:txBody>
                    <a:bodyPr/>
                    <a:lstStyle/>
                    <a:p>
                      <a:pPr algn="ctr"/>
                      <a:r>
                        <a:rPr kumimoji="1" lang="en-US" altLang="ja-JP" sz="2800" dirty="0"/>
                        <a:t>N×2</a:t>
                      </a:r>
                      <a:r>
                        <a:rPr kumimoji="1" lang="ja-JP" altLang="en-US" sz="2800" dirty="0"/>
                        <a:t>＝</a:t>
                      </a:r>
                      <a:r>
                        <a:rPr kumimoji="1" lang="en-US" altLang="ja-JP" sz="2800" dirty="0"/>
                        <a:t>28</a:t>
                      </a:r>
                      <a:r>
                        <a:rPr kumimoji="1" lang="ja-JP" altLang="en-US" sz="2800" dirty="0"/>
                        <a:t>ｇ</a:t>
                      </a:r>
                    </a:p>
                  </a:txBody>
                  <a:tcPr/>
                </a:tc>
                <a:tc>
                  <a:txBody>
                    <a:bodyPr/>
                    <a:lstStyle/>
                    <a:p>
                      <a:pPr algn="ctr"/>
                      <a:r>
                        <a:rPr kumimoji="1" lang="en-US" altLang="ja-JP" sz="2800" dirty="0"/>
                        <a:t>C+H×4</a:t>
                      </a:r>
                      <a:r>
                        <a:rPr kumimoji="1" lang="ja-JP" altLang="en-US" sz="2800" dirty="0"/>
                        <a:t>＝</a:t>
                      </a:r>
                      <a:r>
                        <a:rPr kumimoji="1" lang="en-US" altLang="ja-JP" sz="2800" dirty="0"/>
                        <a:t>16</a:t>
                      </a:r>
                      <a:r>
                        <a:rPr kumimoji="1" lang="ja-JP" altLang="en-US" sz="2800" dirty="0"/>
                        <a:t>ｇ</a:t>
                      </a:r>
                    </a:p>
                  </a:txBody>
                  <a:tcPr/>
                </a:tc>
                <a:tc>
                  <a:txBody>
                    <a:bodyPr/>
                    <a:lstStyle/>
                    <a:p>
                      <a:pPr algn="ctr"/>
                      <a:r>
                        <a:rPr kumimoji="1" lang="en-US" altLang="ja-JP" sz="2800" dirty="0"/>
                        <a:t>C×3+H×8</a:t>
                      </a:r>
                      <a:r>
                        <a:rPr kumimoji="1" lang="ja-JP" altLang="en-US" sz="2800" dirty="0"/>
                        <a:t>＝</a:t>
                      </a:r>
                      <a:r>
                        <a:rPr kumimoji="1" lang="en-US" altLang="ja-JP" sz="2800" dirty="0"/>
                        <a:t>44</a:t>
                      </a:r>
                      <a:r>
                        <a:rPr kumimoji="1" lang="ja-JP" altLang="en-US" sz="2800" dirty="0"/>
                        <a:t>ｇ</a:t>
                      </a:r>
                    </a:p>
                  </a:txBody>
                  <a:tcPr/>
                </a:tc>
                <a:extLst>
                  <a:ext uri="{0D108BD9-81ED-4DB2-BD59-A6C34878D82A}">
                    <a16:rowId xmlns:a16="http://schemas.microsoft.com/office/drawing/2014/main" val="2429430246"/>
                  </a:ext>
                </a:extLst>
              </a:tr>
            </a:tbl>
          </a:graphicData>
        </a:graphic>
      </p:graphicFrame>
      <p:sp>
        <p:nvSpPr>
          <p:cNvPr id="18" name="L 字 17">
            <a:extLst>
              <a:ext uri="{FF2B5EF4-FFF2-40B4-BE49-F238E27FC236}">
                <a16:creationId xmlns:a16="http://schemas.microsoft.com/office/drawing/2014/main" id="{6C0F5532-85A1-45F8-9B75-30FDD1ADBB14}"/>
              </a:ext>
            </a:extLst>
          </p:cNvPr>
          <p:cNvSpPr/>
          <p:nvPr/>
        </p:nvSpPr>
        <p:spPr>
          <a:xfrm rot="13518342">
            <a:off x="1033544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L 字 18">
            <a:extLst>
              <a:ext uri="{FF2B5EF4-FFF2-40B4-BE49-F238E27FC236}">
                <a16:creationId xmlns:a16="http://schemas.microsoft.com/office/drawing/2014/main" id="{233F436C-03DA-486F-BCF2-97CEA9FD12B2}"/>
              </a:ext>
            </a:extLst>
          </p:cNvPr>
          <p:cNvSpPr/>
          <p:nvPr/>
        </p:nvSpPr>
        <p:spPr>
          <a:xfrm rot="13518342">
            <a:off x="10043067"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L 字 19">
            <a:extLst>
              <a:ext uri="{FF2B5EF4-FFF2-40B4-BE49-F238E27FC236}">
                <a16:creationId xmlns:a16="http://schemas.microsoft.com/office/drawing/2014/main" id="{147D580A-A4B3-4DC0-B5C2-2BCF85000998}"/>
              </a:ext>
            </a:extLst>
          </p:cNvPr>
          <p:cNvSpPr/>
          <p:nvPr/>
        </p:nvSpPr>
        <p:spPr>
          <a:xfrm rot="13518342">
            <a:off x="9752449"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L 字 20">
            <a:extLst>
              <a:ext uri="{FF2B5EF4-FFF2-40B4-BE49-F238E27FC236}">
                <a16:creationId xmlns:a16="http://schemas.microsoft.com/office/drawing/2014/main" id="{7950144E-1A35-4DDB-85DF-1D4D246DEF7F}"/>
              </a:ext>
            </a:extLst>
          </p:cNvPr>
          <p:cNvSpPr/>
          <p:nvPr/>
        </p:nvSpPr>
        <p:spPr>
          <a:xfrm rot="13518342">
            <a:off x="946183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L 字 21">
            <a:extLst>
              <a:ext uri="{FF2B5EF4-FFF2-40B4-BE49-F238E27FC236}">
                <a16:creationId xmlns:a16="http://schemas.microsoft.com/office/drawing/2014/main" id="{E40404ED-2D83-46A4-93AA-7157C736272D}"/>
              </a:ext>
            </a:extLst>
          </p:cNvPr>
          <p:cNvSpPr/>
          <p:nvPr/>
        </p:nvSpPr>
        <p:spPr>
          <a:xfrm rot="13518342">
            <a:off x="9171212" y="320907"/>
            <a:ext cx="464846" cy="461557"/>
          </a:xfrm>
          <a:prstGeom prst="corner">
            <a:avLst>
              <a:gd name="adj1" fmla="val 32577"/>
              <a:gd name="adj2" fmla="val 3253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L 字 22">
            <a:extLst>
              <a:ext uri="{FF2B5EF4-FFF2-40B4-BE49-F238E27FC236}">
                <a16:creationId xmlns:a16="http://schemas.microsoft.com/office/drawing/2014/main" id="{897B5BBB-2DC5-4952-8BD7-B31269CBADF7}"/>
              </a:ext>
            </a:extLst>
          </p:cNvPr>
          <p:cNvSpPr/>
          <p:nvPr/>
        </p:nvSpPr>
        <p:spPr>
          <a:xfrm rot="13518342">
            <a:off x="8878840"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L 字 23">
            <a:extLst>
              <a:ext uri="{FF2B5EF4-FFF2-40B4-BE49-F238E27FC236}">
                <a16:creationId xmlns:a16="http://schemas.microsoft.com/office/drawing/2014/main" id="{3B67E2CF-7767-4A6C-B111-8667669AF460}"/>
              </a:ext>
            </a:extLst>
          </p:cNvPr>
          <p:cNvSpPr/>
          <p:nvPr/>
        </p:nvSpPr>
        <p:spPr>
          <a:xfrm rot="13518342">
            <a:off x="8588222"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L 字 24">
            <a:extLst>
              <a:ext uri="{FF2B5EF4-FFF2-40B4-BE49-F238E27FC236}">
                <a16:creationId xmlns:a16="http://schemas.microsoft.com/office/drawing/2014/main" id="{3DA008AF-BCF0-485A-801F-FA4EB60FBC5F}"/>
              </a:ext>
            </a:extLst>
          </p:cNvPr>
          <p:cNvSpPr/>
          <p:nvPr/>
        </p:nvSpPr>
        <p:spPr>
          <a:xfrm rot="13518342">
            <a:off x="8297603"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L 字 25">
            <a:extLst>
              <a:ext uri="{FF2B5EF4-FFF2-40B4-BE49-F238E27FC236}">
                <a16:creationId xmlns:a16="http://schemas.microsoft.com/office/drawing/2014/main" id="{E0E77D8D-C573-49B0-A797-C783CC9C724D}"/>
              </a:ext>
            </a:extLst>
          </p:cNvPr>
          <p:cNvSpPr/>
          <p:nvPr/>
        </p:nvSpPr>
        <p:spPr>
          <a:xfrm rot="13518342">
            <a:off x="8006985"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L 字 26">
            <a:extLst>
              <a:ext uri="{FF2B5EF4-FFF2-40B4-BE49-F238E27FC236}">
                <a16:creationId xmlns:a16="http://schemas.microsoft.com/office/drawing/2014/main" id="{343B8C66-FF43-4698-AEC2-8FB00A18CC17}"/>
              </a:ext>
            </a:extLst>
          </p:cNvPr>
          <p:cNvSpPr/>
          <p:nvPr/>
        </p:nvSpPr>
        <p:spPr>
          <a:xfrm rot="13518342">
            <a:off x="10624304" y="31645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5228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ABE34D-4D57-4C6B-99E6-F6A776E57EC1}"/>
              </a:ext>
            </a:extLst>
          </p:cNvPr>
          <p:cNvSpPr>
            <a:spLocks noGrp="1"/>
          </p:cNvSpPr>
          <p:nvPr>
            <p:ph type="title"/>
          </p:nvPr>
        </p:nvSpPr>
        <p:spPr/>
        <p:txBody>
          <a:bodyPr/>
          <a:lstStyle/>
          <a:p>
            <a:r>
              <a:rPr kumimoji="1" lang="ja-JP" altLang="en-US" dirty="0"/>
              <a:t>基礎　</a:t>
            </a:r>
            <a:r>
              <a:rPr kumimoji="1" lang="en-US" altLang="ja-JP" dirty="0"/>
              <a:t>part</a:t>
            </a:r>
            <a:r>
              <a:rPr kumimoji="1" lang="ja-JP" altLang="en-US" dirty="0"/>
              <a:t>１　気体の性質</a:t>
            </a:r>
          </a:p>
        </p:txBody>
      </p:sp>
      <p:sp>
        <p:nvSpPr>
          <p:cNvPr id="6" name="コンテンツ プレースホルダー 5">
            <a:extLst>
              <a:ext uri="{FF2B5EF4-FFF2-40B4-BE49-F238E27FC236}">
                <a16:creationId xmlns:a16="http://schemas.microsoft.com/office/drawing/2014/main" id="{6B31834D-3CB7-490D-B7FB-7179DBBE79F3}"/>
              </a:ext>
            </a:extLst>
          </p:cNvPr>
          <p:cNvSpPr>
            <a:spLocks noGrp="1"/>
          </p:cNvSpPr>
          <p:nvPr>
            <p:ph idx="1"/>
          </p:nvPr>
        </p:nvSpPr>
        <p:spPr>
          <a:xfrm>
            <a:off x="3580164" y="1726584"/>
            <a:ext cx="10515600" cy="584775"/>
          </a:xfrm>
        </p:spPr>
        <p:txBody>
          <a:bodyPr>
            <a:normAutofit lnSpcReduction="10000"/>
          </a:bodyPr>
          <a:lstStyle/>
          <a:p>
            <a:pPr marL="0" indent="0">
              <a:buNone/>
            </a:pPr>
            <a:r>
              <a:rPr lang="ja-JP" altLang="en-US" sz="3600" b="0" i="0" dirty="0">
                <a:solidFill>
                  <a:srgbClr val="333333"/>
                </a:solidFill>
                <a:effectLst/>
                <a:latin typeface="Hiragino Kaku Gothic ProN"/>
              </a:rPr>
              <a:t>モル（</a:t>
            </a:r>
            <a:r>
              <a:rPr lang="en-US" altLang="ja-JP" sz="3600" b="0" i="0" dirty="0">
                <a:solidFill>
                  <a:srgbClr val="333333"/>
                </a:solidFill>
                <a:effectLst/>
                <a:latin typeface="Hiragino Kaku Gothic ProN"/>
              </a:rPr>
              <a:t>mol</a:t>
            </a:r>
            <a:r>
              <a:rPr lang="ja-JP" altLang="en-US" sz="3600" b="0" i="0" dirty="0">
                <a:solidFill>
                  <a:srgbClr val="333333"/>
                </a:solidFill>
                <a:effectLst/>
                <a:latin typeface="Hiragino Kaku Gothic ProN"/>
              </a:rPr>
              <a:t>）について</a:t>
            </a:r>
            <a:endParaRPr lang="ja-JP" altLang="en-US" dirty="0"/>
          </a:p>
        </p:txBody>
      </p:sp>
      <p:sp>
        <p:nvSpPr>
          <p:cNvPr id="10" name="テキスト ボックス 9">
            <a:extLst>
              <a:ext uri="{FF2B5EF4-FFF2-40B4-BE49-F238E27FC236}">
                <a16:creationId xmlns:a16="http://schemas.microsoft.com/office/drawing/2014/main" id="{E6CFD33E-2873-40E1-B82A-84D5D8895069}"/>
              </a:ext>
            </a:extLst>
          </p:cNvPr>
          <p:cNvSpPr txBox="1"/>
          <p:nvPr/>
        </p:nvSpPr>
        <p:spPr>
          <a:xfrm>
            <a:off x="66349" y="1100741"/>
            <a:ext cx="8277986" cy="584775"/>
          </a:xfrm>
          <a:prstGeom prst="rect">
            <a:avLst/>
          </a:prstGeom>
          <a:noFill/>
        </p:spPr>
        <p:txBody>
          <a:bodyPr wrap="square">
            <a:spAutoFit/>
          </a:bodyPr>
          <a:lstStyle/>
          <a:p>
            <a:r>
              <a:rPr kumimoji="1"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理想気体の状態方程式</a:t>
            </a:r>
            <a:endParaRPr kumimoji="1" lang="en-US" altLang="ja-JP" sz="3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E0F40272-3C62-450E-AEB0-EBC5CAF3DBDF}"/>
              </a:ext>
            </a:extLst>
          </p:cNvPr>
          <p:cNvSpPr/>
          <p:nvPr/>
        </p:nvSpPr>
        <p:spPr>
          <a:xfrm>
            <a:off x="45203" y="1141809"/>
            <a:ext cx="86927" cy="404813"/>
          </a:xfrm>
          <a:prstGeom prst="rect">
            <a:avLst/>
          </a:prstGeom>
          <a:solidFill>
            <a:srgbClr val="6B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a:extLst>
              <a:ext uri="{FF2B5EF4-FFF2-40B4-BE49-F238E27FC236}">
                <a16:creationId xmlns:a16="http://schemas.microsoft.com/office/drawing/2014/main" id="{CF470CCA-2887-4113-9E10-637D4AEA354D}"/>
              </a:ext>
            </a:extLst>
          </p:cNvPr>
          <p:cNvCxnSpPr>
            <a:cxnSpLocks/>
          </p:cNvCxnSpPr>
          <p:nvPr/>
        </p:nvCxnSpPr>
        <p:spPr>
          <a:xfrm>
            <a:off x="3710153" y="2160538"/>
            <a:ext cx="445366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コンテンツ プレースホルダー 5">
            <a:extLst>
              <a:ext uri="{FF2B5EF4-FFF2-40B4-BE49-F238E27FC236}">
                <a16:creationId xmlns:a16="http://schemas.microsoft.com/office/drawing/2014/main" id="{7DE5E1BE-D55E-4FC0-ADEF-071215C29B1E}"/>
              </a:ext>
            </a:extLst>
          </p:cNvPr>
          <p:cNvSpPr txBox="1">
            <a:spLocks/>
          </p:cNvSpPr>
          <p:nvPr/>
        </p:nvSpPr>
        <p:spPr>
          <a:xfrm>
            <a:off x="66349" y="2352427"/>
            <a:ext cx="11413864" cy="13216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b="1" dirty="0">
                <a:solidFill>
                  <a:schemeClr val="accent1">
                    <a:lumMod val="75000"/>
                  </a:schemeClr>
                </a:solidFill>
              </a:rPr>
              <a:t>計算してみよう！</a:t>
            </a:r>
          </a:p>
        </p:txBody>
      </p:sp>
      <p:sp>
        <p:nvSpPr>
          <p:cNvPr id="13" name="コンテンツ プレースホルダー 5">
            <a:extLst>
              <a:ext uri="{FF2B5EF4-FFF2-40B4-BE49-F238E27FC236}">
                <a16:creationId xmlns:a16="http://schemas.microsoft.com/office/drawing/2014/main" id="{14110D36-C9CA-474A-848B-852D1B7FEEF8}"/>
              </a:ext>
            </a:extLst>
          </p:cNvPr>
          <p:cNvSpPr txBox="1">
            <a:spLocks/>
          </p:cNvSpPr>
          <p:nvPr/>
        </p:nvSpPr>
        <p:spPr>
          <a:xfrm>
            <a:off x="635607" y="3111051"/>
            <a:ext cx="4226849" cy="5630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dirty="0"/>
              <a:t>１．水のモル質量</a:t>
            </a:r>
          </a:p>
        </p:txBody>
      </p:sp>
      <p:sp>
        <p:nvSpPr>
          <p:cNvPr id="12" name="コンテンツ プレースホルダー 5">
            <a:extLst>
              <a:ext uri="{FF2B5EF4-FFF2-40B4-BE49-F238E27FC236}">
                <a16:creationId xmlns:a16="http://schemas.microsoft.com/office/drawing/2014/main" id="{FD76D1D2-637C-4768-A65B-F2CF129A26FE}"/>
              </a:ext>
            </a:extLst>
          </p:cNvPr>
          <p:cNvSpPr txBox="1">
            <a:spLocks/>
          </p:cNvSpPr>
          <p:nvPr/>
        </p:nvSpPr>
        <p:spPr>
          <a:xfrm>
            <a:off x="635605" y="4459957"/>
            <a:ext cx="7708729" cy="9296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dirty="0"/>
              <a:t>２．質量</a:t>
            </a:r>
            <a:r>
              <a:rPr lang="en-US" altLang="ja-JP" sz="3200" dirty="0"/>
              <a:t>32</a:t>
            </a:r>
            <a:r>
              <a:rPr lang="ja-JP" altLang="en-US" sz="3200" dirty="0"/>
              <a:t>ｋｇの酸素のモル数</a:t>
            </a:r>
          </a:p>
        </p:txBody>
      </p:sp>
      <p:sp>
        <p:nvSpPr>
          <p:cNvPr id="18" name="L 字 17">
            <a:extLst>
              <a:ext uri="{FF2B5EF4-FFF2-40B4-BE49-F238E27FC236}">
                <a16:creationId xmlns:a16="http://schemas.microsoft.com/office/drawing/2014/main" id="{ADEC124A-1F02-4743-A4E9-1D5D33E56DB2}"/>
              </a:ext>
            </a:extLst>
          </p:cNvPr>
          <p:cNvSpPr/>
          <p:nvPr/>
        </p:nvSpPr>
        <p:spPr>
          <a:xfrm rot="13518342">
            <a:off x="1033544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L 字 18">
            <a:extLst>
              <a:ext uri="{FF2B5EF4-FFF2-40B4-BE49-F238E27FC236}">
                <a16:creationId xmlns:a16="http://schemas.microsoft.com/office/drawing/2014/main" id="{0ED81469-61DF-4AB6-B576-0A0A31D163D4}"/>
              </a:ext>
            </a:extLst>
          </p:cNvPr>
          <p:cNvSpPr/>
          <p:nvPr/>
        </p:nvSpPr>
        <p:spPr>
          <a:xfrm rot="13518342">
            <a:off x="10043067"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L 字 19">
            <a:extLst>
              <a:ext uri="{FF2B5EF4-FFF2-40B4-BE49-F238E27FC236}">
                <a16:creationId xmlns:a16="http://schemas.microsoft.com/office/drawing/2014/main" id="{CE3545AE-9303-4AFD-A958-660647364746}"/>
              </a:ext>
            </a:extLst>
          </p:cNvPr>
          <p:cNvSpPr/>
          <p:nvPr/>
        </p:nvSpPr>
        <p:spPr>
          <a:xfrm rot="13518342">
            <a:off x="9752449"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L 字 20">
            <a:extLst>
              <a:ext uri="{FF2B5EF4-FFF2-40B4-BE49-F238E27FC236}">
                <a16:creationId xmlns:a16="http://schemas.microsoft.com/office/drawing/2014/main" id="{0E82F675-7352-4052-A72C-95BA85422BE8}"/>
              </a:ext>
            </a:extLst>
          </p:cNvPr>
          <p:cNvSpPr/>
          <p:nvPr/>
        </p:nvSpPr>
        <p:spPr>
          <a:xfrm rot="13518342">
            <a:off x="946183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L 字 21">
            <a:extLst>
              <a:ext uri="{FF2B5EF4-FFF2-40B4-BE49-F238E27FC236}">
                <a16:creationId xmlns:a16="http://schemas.microsoft.com/office/drawing/2014/main" id="{2076C982-E42C-448C-893B-E256ABF3D98C}"/>
              </a:ext>
            </a:extLst>
          </p:cNvPr>
          <p:cNvSpPr/>
          <p:nvPr/>
        </p:nvSpPr>
        <p:spPr>
          <a:xfrm rot="13518342">
            <a:off x="9171212" y="320907"/>
            <a:ext cx="464846" cy="461557"/>
          </a:xfrm>
          <a:prstGeom prst="corner">
            <a:avLst>
              <a:gd name="adj1" fmla="val 32577"/>
              <a:gd name="adj2" fmla="val 3253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L 字 22">
            <a:extLst>
              <a:ext uri="{FF2B5EF4-FFF2-40B4-BE49-F238E27FC236}">
                <a16:creationId xmlns:a16="http://schemas.microsoft.com/office/drawing/2014/main" id="{5BEBC634-4E6E-40F5-8790-FCE41241B312}"/>
              </a:ext>
            </a:extLst>
          </p:cNvPr>
          <p:cNvSpPr/>
          <p:nvPr/>
        </p:nvSpPr>
        <p:spPr>
          <a:xfrm rot="13518342">
            <a:off x="8878840"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L 字 23">
            <a:extLst>
              <a:ext uri="{FF2B5EF4-FFF2-40B4-BE49-F238E27FC236}">
                <a16:creationId xmlns:a16="http://schemas.microsoft.com/office/drawing/2014/main" id="{582797B9-6C76-437B-896D-49951426D7A3}"/>
              </a:ext>
            </a:extLst>
          </p:cNvPr>
          <p:cNvSpPr/>
          <p:nvPr/>
        </p:nvSpPr>
        <p:spPr>
          <a:xfrm rot="13518342">
            <a:off x="8588222"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L 字 24">
            <a:extLst>
              <a:ext uri="{FF2B5EF4-FFF2-40B4-BE49-F238E27FC236}">
                <a16:creationId xmlns:a16="http://schemas.microsoft.com/office/drawing/2014/main" id="{BE482AC9-4B8F-430E-87C2-F9E92350B12D}"/>
              </a:ext>
            </a:extLst>
          </p:cNvPr>
          <p:cNvSpPr/>
          <p:nvPr/>
        </p:nvSpPr>
        <p:spPr>
          <a:xfrm rot="13518342">
            <a:off x="8297603"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L 字 25">
            <a:extLst>
              <a:ext uri="{FF2B5EF4-FFF2-40B4-BE49-F238E27FC236}">
                <a16:creationId xmlns:a16="http://schemas.microsoft.com/office/drawing/2014/main" id="{7276BF36-508D-4B50-9632-BAF23E3FF731}"/>
              </a:ext>
            </a:extLst>
          </p:cNvPr>
          <p:cNvSpPr/>
          <p:nvPr/>
        </p:nvSpPr>
        <p:spPr>
          <a:xfrm rot="13518342">
            <a:off x="8006985"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L 字 26">
            <a:extLst>
              <a:ext uri="{FF2B5EF4-FFF2-40B4-BE49-F238E27FC236}">
                <a16:creationId xmlns:a16="http://schemas.microsoft.com/office/drawing/2014/main" id="{5298929B-E008-4258-94F9-3EF801FE1BE1}"/>
              </a:ext>
            </a:extLst>
          </p:cNvPr>
          <p:cNvSpPr/>
          <p:nvPr/>
        </p:nvSpPr>
        <p:spPr>
          <a:xfrm rot="13518342">
            <a:off x="10624304" y="31645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32521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ABE34D-4D57-4C6B-99E6-F6A776E57EC1}"/>
              </a:ext>
            </a:extLst>
          </p:cNvPr>
          <p:cNvSpPr>
            <a:spLocks noGrp="1"/>
          </p:cNvSpPr>
          <p:nvPr>
            <p:ph type="title"/>
          </p:nvPr>
        </p:nvSpPr>
        <p:spPr/>
        <p:txBody>
          <a:bodyPr/>
          <a:lstStyle/>
          <a:p>
            <a:r>
              <a:rPr kumimoji="1" lang="ja-JP" altLang="en-US" dirty="0"/>
              <a:t>基礎　</a:t>
            </a:r>
            <a:r>
              <a:rPr kumimoji="1" lang="en-US" altLang="ja-JP" dirty="0"/>
              <a:t>part</a:t>
            </a:r>
            <a:r>
              <a:rPr kumimoji="1" lang="ja-JP" altLang="en-US" dirty="0"/>
              <a:t>１　気体の性質</a:t>
            </a:r>
          </a:p>
        </p:txBody>
      </p:sp>
      <p:sp>
        <p:nvSpPr>
          <p:cNvPr id="6" name="コンテンツ プレースホルダー 5">
            <a:extLst>
              <a:ext uri="{FF2B5EF4-FFF2-40B4-BE49-F238E27FC236}">
                <a16:creationId xmlns:a16="http://schemas.microsoft.com/office/drawing/2014/main" id="{6B31834D-3CB7-490D-B7FB-7179DBBE79F3}"/>
              </a:ext>
            </a:extLst>
          </p:cNvPr>
          <p:cNvSpPr>
            <a:spLocks noGrp="1"/>
          </p:cNvSpPr>
          <p:nvPr>
            <p:ph idx="1"/>
          </p:nvPr>
        </p:nvSpPr>
        <p:spPr>
          <a:xfrm>
            <a:off x="3580164" y="1726584"/>
            <a:ext cx="10515600" cy="584775"/>
          </a:xfrm>
        </p:spPr>
        <p:txBody>
          <a:bodyPr>
            <a:normAutofit lnSpcReduction="10000"/>
          </a:bodyPr>
          <a:lstStyle/>
          <a:p>
            <a:pPr marL="0" indent="0">
              <a:buNone/>
            </a:pPr>
            <a:r>
              <a:rPr lang="ja-JP" altLang="en-US" sz="3600" b="0" i="0" dirty="0">
                <a:solidFill>
                  <a:srgbClr val="333333"/>
                </a:solidFill>
                <a:effectLst/>
                <a:latin typeface="Hiragino Kaku Gothic ProN"/>
              </a:rPr>
              <a:t>モル（</a:t>
            </a:r>
            <a:r>
              <a:rPr lang="en-US" altLang="ja-JP" sz="3600" b="0" i="0" dirty="0">
                <a:solidFill>
                  <a:srgbClr val="333333"/>
                </a:solidFill>
                <a:effectLst/>
                <a:latin typeface="Hiragino Kaku Gothic ProN"/>
              </a:rPr>
              <a:t>mol</a:t>
            </a:r>
            <a:r>
              <a:rPr lang="ja-JP" altLang="en-US" sz="3600" b="0" i="0" dirty="0">
                <a:solidFill>
                  <a:srgbClr val="333333"/>
                </a:solidFill>
                <a:effectLst/>
                <a:latin typeface="Hiragino Kaku Gothic ProN"/>
              </a:rPr>
              <a:t>）について</a:t>
            </a:r>
            <a:endParaRPr lang="ja-JP" altLang="en-US" dirty="0"/>
          </a:p>
        </p:txBody>
      </p:sp>
      <p:sp>
        <p:nvSpPr>
          <p:cNvPr id="10" name="テキスト ボックス 9">
            <a:extLst>
              <a:ext uri="{FF2B5EF4-FFF2-40B4-BE49-F238E27FC236}">
                <a16:creationId xmlns:a16="http://schemas.microsoft.com/office/drawing/2014/main" id="{E6CFD33E-2873-40E1-B82A-84D5D8895069}"/>
              </a:ext>
            </a:extLst>
          </p:cNvPr>
          <p:cNvSpPr txBox="1"/>
          <p:nvPr/>
        </p:nvSpPr>
        <p:spPr>
          <a:xfrm>
            <a:off x="66349" y="1100741"/>
            <a:ext cx="8277986" cy="584775"/>
          </a:xfrm>
          <a:prstGeom prst="rect">
            <a:avLst/>
          </a:prstGeom>
          <a:noFill/>
        </p:spPr>
        <p:txBody>
          <a:bodyPr wrap="square">
            <a:spAutoFit/>
          </a:bodyPr>
          <a:lstStyle/>
          <a:p>
            <a:r>
              <a:rPr kumimoji="1"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理想気体の状態方程式</a:t>
            </a:r>
            <a:endParaRPr kumimoji="1" lang="en-US" altLang="ja-JP" sz="3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E0F40272-3C62-450E-AEB0-EBC5CAF3DBDF}"/>
              </a:ext>
            </a:extLst>
          </p:cNvPr>
          <p:cNvSpPr/>
          <p:nvPr/>
        </p:nvSpPr>
        <p:spPr>
          <a:xfrm>
            <a:off x="45203" y="1141809"/>
            <a:ext cx="86927" cy="404813"/>
          </a:xfrm>
          <a:prstGeom prst="rect">
            <a:avLst/>
          </a:prstGeom>
          <a:solidFill>
            <a:srgbClr val="6B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a:extLst>
              <a:ext uri="{FF2B5EF4-FFF2-40B4-BE49-F238E27FC236}">
                <a16:creationId xmlns:a16="http://schemas.microsoft.com/office/drawing/2014/main" id="{CF470CCA-2887-4113-9E10-637D4AEA354D}"/>
              </a:ext>
            </a:extLst>
          </p:cNvPr>
          <p:cNvCxnSpPr>
            <a:cxnSpLocks/>
          </p:cNvCxnSpPr>
          <p:nvPr/>
        </p:nvCxnSpPr>
        <p:spPr>
          <a:xfrm>
            <a:off x="3710153" y="2160538"/>
            <a:ext cx="445366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コンテンツ プレースホルダー 5">
            <a:extLst>
              <a:ext uri="{FF2B5EF4-FFF2-40B4-BE49-F238E27FC236}">
                <a16:creationId xmlns:a16="http://schemas.microsoft.com/office/drawing/2014/main" id="{7DE5E1BE-D55E-4FC0-ADEF-071215C29B1E}"/>
              </a:ext>
            </a:extLst>
          </p:cNvPr>
          <p:cNvSpPr txBox="1">
            <a:spLocks/>
          </p:cNvSpPr>
          <p:nvPr/>
        </p:nvSpPr>
        <p:spPr>
          <a:xfrm>
            <a:off x="66349" y="2352427"/>
            <a:ext cx="11413864" cy="13216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b="1" dirty="0">
                <a:solidFill>
                  <a:schemeClr val="accent1">
                    <a:lumMod val="75000"/>
                  </a:schemeClr>
                </a:solidFill>
              </a:rPr>
              <a:t>計算してみよう！</a:t>
            </a:r>
          </a:p>
        </p:txBody>
      </p:sp>
      <p:sp>
        <p:nvSpPr>
          <p:cNvPr id="13" name="コンテンツ プレースホルダー 5">
            <a:extLst>
              <a:ext uri="{FF2B5EF4-FFF2-40B4-BE49-F238E27FC236}">
                <a16:creationId xmlns:a16="http://schemas.microsoft.com/office/drawing/2014/main" id="{14110D36-C9CA-474A-848B-852D1B7FEEF8}"/>
              </a:ext>
            </a:extLst>
          </p:cNvPr>
          <p:cNvSpPr txBox="1">
            <a:spLocks/>
          </p:cNvSpPr>
          <p:nvPr/>
        </p:nvSpPr>
        <p:spPr>
          <a:xfrm>
            <a:off x="635607" y="3111051"/>
            <a:ext cx="7905965" cy="13216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dirty="0">
                <a:solidFill>
                  <a:schemeClr val="bg1">
                    <a:lumMod val="65000"/>
                  </a:schemeClr>
                </a:solidFill>
              </a:rPr>
              <a:t>１．水のモル質量</a:t>
            </a:r>
            <a:endParaRPr lang="en-US" altLang="ja-JP" sz="3200" dirty="0">
              <a:solidFill>
                <a:schemeClr val="bg1">
                  <a:lumMod val="65000"/>
                </a:schemeClr>
              </a:solidFill>
            </a:endParaRPr>
          </a:p>
          <a:p>
            <a:pPr marL="0" indent="0">
              <a:buFont typeface="Arial" panose="020B0604020202020204" pitchFamily="34" charset="0"/>
              <a:buNone/>
            </a:pPr>
            <a:r>
              <a:rPr lang="ja-JP" altLang="en-US" sz="3200" dirty="0"/>
              <a:t>　　⇒</a:t>
            </a:r>
            <a:r>
              <a:rPr lang="en-US" altLang="ja-JP" sz="3200" dirty="0"/>
              <a:t>H</a:t>
            </a:r>
            <a:r>
              <a:rPr lang="en-US" altLang="ja-JP" sz="2000" dirty="0"/>
              <a:t>2</a:t>
            </a:r>
            <a:r>
              <a:rPr lang="en-US" altLang="ja-JP" sz="3200" dirty="0"/>
              <a:t>O</a:t>
            </a:r>
            <a:r>
              <a:rPr lang="ja-JP" altLang="en-US" sz="3200" dirty="0"/>
              <a:t>（</a:t>
            </a:r>
            <a:r>
              <a:rPr lang="en-US" altLang="ja-JP" sz="3200" dirty="0"/>
              <a:t>1</a:t>
            </a:r>
            <a:r>
              <a:rPr lang="ja-JP" altLang="en-US" sz="3200" dirty="0"/>
              <a:t>ｇ</a:t>
            </a:r>
            <a:r>
              <a:rPr lang="en-US" altLang="ja-JP" sz="3200" dirty="0"/>
              <a:t>×2+16</a:t>
            </a:r>
            <a:r>
              <a:rPr lang="ja-JP" altLang="en-US" sz="3200" dirty="0"/>
              <a:t>ｇ＝</a:t>
            </a:r>
            <a:r>
              <a:rPr lang="en-US" altLang="ja-JP" sz="3200" b="1" u="sng" dirty="0">
                <a:solidFill>
                  <a:srgbClr val="EAB200"/>
                </a:solidFill>
              </a:rPr>
              <a:t>18</a:t>
            </a:r>
            <a:r>
              <a:rPr lang="ja-JP" altLang="en-US" sz="3200" b="1" u="sng" dirty="0">
                <a:solidFill>
                  <a:srgbClr val="EAB200"/>
                </a:solidFill>
              </a:rPr>
              <a:t>ｇ</a:t>
            </a:r>
            <a:r>
              <a:rPr lang="ja-JP" altLang="en-US" sz="3200" dirty="0"/>
              <a:t>）　</a:t>
            </a:r>
          </a:p>
        </p:txBody>
      </p:sp>
      <p:sp>
        <p:nvSpPr>
          <p:cNvPr id="12" name="コンテンツ プレースホルダー 5">
            <a:extLst>
              <a:ext uri="{FF2B5EF4-FFF2-40B4-BE49-F238E27FC236}">
                <a16:creationId xmlns:a16="http://schemas.microsoft.com/office/drawing/2014/main" id="{FD76D1D2-637C-4768-A65B-F2CF129A26FE}"/>
              </a:ext>
            </a:extLst>
          </p:cNvPr>
          <p:cNvSpPr txBox="1">
            <a:spLocks/>
          </p:cNvSpPr>
          <p:nvPr/>
        </p:nvSpPr>
        <p:spPr>
          <a:xfrm>
            <a:off x="635605" y="4459957"/>
            <a:ext cx="11122503" cy="193008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dirty="0">
                <a:solidFill>
                  <a:schemeClr val="bg1">
                    <a:lumMod val="65000"/>
                  </a:schemeClr>
                </a:solidFill>
              </a:rPr>
              <a:t>２．質量</a:t>
            </a:r>
            <a:r>
              <a:rPr lang="en-US" altLang="ja-JP" sz="3200" dirty="0">
                <a:solidFill>
                  <a:schemeClr val="bg1">
                    <a:lumMod val="65000"/>
                  </a:schemeClr>
                </a:solidFill>
              </a:rPr>
              <a:t>32</a:t>
            </a:r>
            <a:r>
              <a:rPr lang="ja-JP" altLang="en-US" sz="3200" dirty="0">
                <a:solidFill>
                  <a:schemeClr val="bg1">
                    <a:lumMod val="65000"/>
                  </a:schemeClr>
                </a:solidFill>
              </a:rPr>
              <a:t>ｋｇの酸素のモル数</a:t>
            </a:r>
            <a:endParaRPr lang="en-US" altLang="ja-JP" sz="3200" dirty="0">
              <a:solidFill>
                <a:schemeClr val="bg1">
                  <a:lumMod val="65000"/>
                </a:schemeClr>
              </a:solidFill>
            </a:endParaRPr>
          </a:p>
          <a:p>
            <a:pPr marL="0" indent="0">
              <a:buFont typeface="Arial" panose="020B0604020202020204" pitchFamily="34" charset="0"/>
              <a:buNone/>
            </a:pPr>
            <a:r>
              <a:rPr lang="ja-JP" altLang="en-US" sz="3200" dirty="0"/>
              <a:t>　　⇒酸素（</a:t>
            </a:r>
            <a:r>
              <a:rPr lang="en-US" altLang="ja-JP" sz="3200" dirty="0"/>
              <a:t>O</a:t>
            </a:r>
            <a:r>
              <a:rPr lang="en-US" altLang="ja-JP" sz="2000" dirty="0"/>
              <a:t>2</a:t>
            </a:r>
            <a:r>
              <a:rPr lang="ja-JP" altLang="en-US" sz="3200" dirty="0"/>
              <a:t>）のモル質量は</a:t>
            </a:r>
            <a:r>
              <a:rPr lang="en-US" altLang="ja-JP" sz="3200" u="sng" dirty="0"/>
              <a:t>1</a:t>
            </a:r>
            <a:r>
              <a:rPr lang="ja-JP" altLang="en-US" sz="3200" u="sng" dirty="0"/>
              <a:t>モルで</a:t>
            </a:r>
            <a:r>
              <a:rPr lang="en-US" altLang="ja-JP" sz="3200" u="sng" dirty="0"/>
              <a:t>32</a:t>
            </a:r>
            <a:r>
              <a:rPr lang="ja-JP" altLang="en-US" sz="3200" u="sng" dirty="0"/>
              <a:t>ｇ</a:t>
            </a:r>
            <a:r>
              <a:rPr lang="en-US" altLang="ja-JP" sz="3200" u="sng" dirty="0"/>
              <a:t/>
            </a:r>
            <a:br>
              <a:rPr lang="en-US" altLang="ja-JP" sz="3200" u="sng" dirty="0"/>
            </a:br>
            <a:r>
              <a:rPr lang="ja-JP" altLang="en-US" sz="3200" dirty="0"/>
              <a:t>　　　酸素</a:t>
            </a:r>
            <a:r>
              <a:rPr lang="en-US" altLang="ja-JP" sz="3200" dirty="0"/>
              <a:t>32</a:t>
            </a:r>
            <a:r>
              <a:rPr lang="ja-JP" altLang="en-US" sz="3200" dirty="0"/>
              <a:t>ｋｇ（</a:t>
            </a:r>
            <a:r>
              <a:rPr lang="en-US" altLang="ja-JP" sz="3200" dirty="0"/>
              <a:t>32000</a:t>
            </a:r>
            <a:r>
              <a:rPr lang="ja-JP" altLang="en-US" sz="3200" dirty="0"/>
              <a:t>ｇ）のモル数は</a:t>
            </a:r>
            <a:endParaRPr lang="en-US" altLang="ja-JP" sz="3200" dirty="0"/>
          </a:p>
          <a:p>
            <a:pPr marL="0" indent="0">
              <a:buFont typeface="Arial" panose="020B0604020202020204" pitchFamily="34" charset="0"/>
              <a:buNone/>
            </a:pPr>
            <a:r>
              <a:rPr lang="ja-JP" altLang="en-US" sz="3200" dirty="0"/>
              <a:t>　　　</a:t>
            </a:r>
            <a:r>
              <a:rPr lang="en-US" altLang="ja-JP" sz="3200" dirty="0"/>
              <a:t>32000</a:t>
            </a:r>
            <a:r>
              <a:rPr lang="ja-JP" altLang="en-US" sz="3200" dirty="0"/>
              <a:t>／</a:t>
            </a:r>
            <a:r>
              <a:rPr lang="en-US" altLang="ja-JP" sz="3200" dirty="0"/>
              <a:t>32</a:t>
            </a:r>
            <a:r>
              <a:rPr lang="ja-JP" altLang="en-US" sz="3200" dirty="0"/>
              <a:t>＝</a:t>
            </a:r>
            <a:r>
              <a:rPr lang="en-US" altLang="ja-JP" sz="3200" b="1" u="sng" dirty="0">
                <a:solidFill>
                  <a:srgbClr val="EAB200"/>
                </a:solidFill>
              </a:rPr>
              <a:t>1000mol</a:t>
            </a:r>
            <a:r>
              <a:rPr lang="ja-JP" altLang="en-US" sz="3200" dirty="0"/>
              <a:t>（もしくは</a:t>
            </a:r>
            <a:r>
              <a:rPr lang="ja-JP" altLang="en-US" sz="3200" b="1" u="sng" dirty="0">
                <a:solidFill>
                  <a:srgbClr val="EAB200"/>
                </a:solidFill>
              </a:rPr>
              <a:t>１</a:t>
            </a:r>
            <a:r>
              <a:rPr lang="en-US" altLang="ja-JP" sz="3200" b="1" u="sng" dirty="0" err="1">
                <a:solidFill>
                  <a:srgbClr val="EAB200"/>
                </a:solidFill>
              </a:rPr>
              <a:t>kmol</a:t>
            </a:r>
            <a:r>
              <a:rPr lang="ja-JP" altLang="en-US" sz="3200" dirty="0"/>
              <a:t>）</a:t>
            </a:r>
          </a:p>
        </p:txBody>
      </p:sp>
      <p:sp>
        <p:nvSpPr>
          <p:cNvPr id="18" name="L 字 17">
            <a:extLst>
              <a:ext uri="{FF2B5EF4-FFF2-40B4-BE49-F238E27FC236}">
                <a16:creationId xmlns:a16="http://schemas.microsoft.com/office/drawing/2014/main" id="{584E45B5-66AC-4EAA-9DDB-2B50598FE479}"/>
              </a:ext>
            </a:extLst>
          </p:cNvPr>
          <p:cNvSpPr/>
          <p:nvPr/>
        </p:nvSpPr>
        <p:spPr>
          <a:xfrm rot="13518342">
            <a:off x="1033544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L 字 18">
            <a:extLst>
              <a:ext uri="{FF2B5EF4-FFF2-40B4-BE49-F238E27FC236}">
                <a16:creationId xmlns:a16="http://schemas.microsoft.com/office/drawing/2014/main" id="{B0A048DA-E7F6-41A4-8514-79F552CBB7BD}"/>
              </a:ext>
            </a:extLst>
          </p:cNvPr>
          <p:cNvSpPr/>
          <p:nvPr/>
        </p:nvSpPr>
        <p:spPr>
          <a:xfrm rot="13518342">
            <a:off x="10043067"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L 字 19">
            <a:extLst>
              <a:ext uri="{FF2B5EF4-FFF2-40B4-BE49-F238E27FC236}">
                <a16:creationId xmlns:a16="http://schemas.microsoft.com/office/drawing/2014/main" id="{E6AB6CC8-CDF6-4A68-A3DB-1F3F57605C89}"/>
              </a:ext>
            </a:extLst>
          </p:cNvPr>
          <p:cNvSpPr/>
          <p:nvPr/>
        </p:nvSpPr>
        <p:spPr>
          <a:xfrm rot="13518342">
            <a:off x="9752449"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L 字 20">
            <a:extLst>
              <a:ext uri="{FF2B5EF4-FFF2-40B4-BE49-F238E27FC236}">
                <a16:creationId xmlns:a16="http://schemas.microsoft.com/office/drawing/2014/main" id="{F8E5CFBF-F842-4216-A2CA-2F36E52470A3}"/>
              </a:ext>
            </a:extLst>
          </p:cNvPr>
          <p:cNvSpPr/>
          <p:nvPr/>
        </p:nvSpPr>
        <p:spPr>
          <a:xfrm rot="13518342">
            <a:off x="946183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L 字 21">
            <a:extLst>
              <a:ext uri="{FF2B5EF4-FFF2-40B4-BE49-F238E27FC236}">
                <a16:creationId xmlns:a16="http://schemas.microsoft.com/office/drawing/2014/main" id="{49AFC3B5-B827-4EAE-AA75-98146D4B2810}"/>
              </a:ext>
            </a:extLst>
          </p:cNvPr>
          <p:cNvSpPr/>
          <p:nvPr/>
        </p:nvSpPr>
        <p:spPr>
          <a:xfrm rot="13518342">
            <a:off x="9171212" y="320907"/>
            <a:ext cx="464846" cy="461557"/>
          </a:xfrm>
          <a:prstGeom prst="corner">
            <a:avLst>
              <a:gd name="adj1" fmla="val 32577"/>
              <a:gd name="adj2" fmla="val 3253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L 字 22">
            <a:extLst>
              <a:ext uri="{FF2B5EF4-FFF2-40B4-BE49-F238E27FC236}">
                <a16:creationId xmlns:a16="http://schemas.microsoft.com/office/drawing/2014/main" id="{64BF6A0F-43AE-45AD-B8DD-BA16736210D0}"/>
              </a:ext>
            </a:extLst>
          </p:cNvPr>
          <p:cNvSpPr/>
          <p:nvPr/>
        </p:nvSpPr>
        <p:spPr>
          <a:xfrm rot="13518342">
            <a:off x="8878840"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L 字 23">
            <a:extLst>
              <a:ext uri="{FF2B5EF4-FFF2-40B4-BE49-F238E27FC236}">
                <a16:creationId xmlns:a16="http://schemas.microsoft.com/office/drawing/2014/main" id="{7F14E6CD-96E8-43A1-AB3F-CA807FF3249B}"/>
              </a:ext>
            </a:extLst>
          </p:cNvPr>
          <p:cNvSpPr/>
          <p:nvPr/>
        </p:nvSpPr>
        <p:spPr>
          <a:xfrm rot="13518342">
            <a:off x="8588222"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L 字 24">
            <a:extLst>
              <a:ext uri="{FF2B5EF4-FFF2-40B4-BE49-F238E27FC236}">
                <a16:creationId xmlns:a16="http://schemas.microsoft.com/office/drawing/2014/main" id="{B4012C91-1728-4C85-94F2-C89ADC89EC96}"/>
              </a:ext>
            </a:extLst>
          </p:cNvPr>
          <p:cNvSpPr/>
          <p:nvPr/>
        </p:nvSpPr>
        <p:spPr>
          <a:xfrm rot="13518342">
            <a:off x="8297603"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L 字 25">
            <a:extLst>
              <a:ext uri="{FF2B5EF4-FFF2-40B4-BE49-F238E27FC236}">
                <a16:creationId xmlns:a16="http://schemas.microsoft.com/office/drawing/2014/main" id="{2AB5DA76-B57D-4F16-923A-7F50503EF8AC}"/>
              </a:ext>
            </a:extLst>
          </p:cNvPr>
          <p:cNvSpPr/>
          <p:nvPr/>
        </p:nvSpPr>
        <p:spPr>
          <a:xfrm rot="13518342">
            <a:off x="8006985"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L 字 26">
            <a:extLst>
              <a:ext uri="{FF2B5EF4-FFF2-40B4-BE49-F238E27FC236}">
                <a16:creationId xmlns:a16="http://schemas.microsoft.com/office/drawing/2014/main" id="{1315374E-DCFA-4C8E-8CCE-B3B3B614FE93}"/>
              </a:ext>
            </a:extLst>
          </p:cNvPr>
          <p:cNvSpPr/>
          <p:nvPr/>
        </p:nvSpPr>
        <p:spPr>
          <a:xfrm rot="13518342">
            <a:off x="10624304" y="31645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75955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ABE34D-4D57-4C6B-99E6-F6A776E57EC1}"/>
              </a:ext>
            </a:extLst>
          </p:cNvPr>
          <p:cNvSpPr>
            <a:spLocks noGrp="1"/>
          </p:cNvSpPr>
          <p:nvPr>
            <p:ph type="title"/>
          </p:nvPr>
        </p:nvSpPr>
        <p:spPr/>
        <p:txBody>
          <a:bodyPr/>
          <a:lstStyle/>
          <a:p>
            <a:r>
              <a:rPr kumimoji="1" lang="ja-JP" altLang="en-US" dirty="0"/>
              <a:t>基礎　</a:t>
            </a:r>
            <a:r>
              <a:rPr kumimoji="1" lang="en-US" altLang="ja-JP" dirty="0"/>
              <a:t>part</a:t>
            </a:r>
            <a:r>
              <a:rPr kumimoji="1" lang="ja-JP" altLang="en-US" dirty="0"/>
              <a:t>１　気体の性質</a:t>
            </a:r>
          </a:p>
        </p:txBody>
      </p:sp>
      <p:sp>
        <p:nvSpPr>
          <p:cNvPr id="6" name="コンテンツ プレースホルダー 5">
            <a:extLst>
              <a:ext uri="{FF2B5EF4-FFF2-40B4-BE49-F238E27FC236}">
                <a16:creationId xmlns:a16="http://schemas.microsoft.com/office/drawing/2014/main" id="{6B31834D-3CB7-490D-B7FB-7179DBBE79F3}"/>
              </a:ext>
            </a:extLst>
          </p:cNvPr>
          <p:cNvSpPr>
            <a:spLocks noGrp="1"/>
          </p:cNvSpPr>
          <p:nvPr>
            <p:ph idx="1"/>
          </p:nvPr>
        </p:nvSpPr>
        <p:spPr>
          <a:xfrm>
            <a:off x="4883075" y="1539889"/>
            <a:ext cx="10515600" cy="584775"/>
          </a:xfrm>
        </p:spPr>
        <p:txBody>
          <a:bodyPr>
            <a:normAutofit lnSpcReduction="10000"/>
          </a:bodyPr>
          <a:lstStyle/>
          <a:p>
            <a:pPr marL="0" indent="0">
              <a:buNone/>
            </a:pPr>
            <a:r>
              <a:rPr lang="ja-JP" altLang="en-US" sz="3600" b="0" i="0" dirty="0">
                <a:solidFill>
                  <a:srgbClr val="333333"/>
                </a:solidFill>
                <a:effectLst/>
                <a:latin typeface="Hiragino Kaku Gothic ProN"/>
              </a:rPr>
              <a:t>練習問題</a:t>
            </a:r>
            <a:endParaRPr lang="ja-JP" altLang="en-US" dirty="0"/>
          </a:p>
        </p:txBody>
      </p:sp>
      <p:sp>
        <p:nvSpPr>
          <p:cNvPr id="10" name="テキスト ボックス 9">
            <a:extLst>
              <a:ext uri="{FF2B5EF4-FFF2-40B4-BE49-F238E27FC236}">
                <a16:creationId xmlns:a16="http://schemas.microsoft.com/office/drawing/2014/main" id="{E6CFD33E-2873-40E1-B82A-84D5D8895069}"/>
              </a:ext>
            </a:extLst>
          </p:cNvPr>
          <p:cNvSpPr txBox="1"/>
          <p:nvPr/>
        </p:nvSpPr>
        <p:spPr>
          <a:xfrm>
            <a:off x="66349" y="1100741"/>
            <a:ext cx="8277986" cy="584775"/>
          </a:xfrm>
          <a:prstGeom prst="rect">
            <a:avLst/>
          </a:prstGeom>
          <a:noFill/>
        </p:spPr>
        <p:txBody>
          <a:bodyPr wrap="square">
            <a:spAutoFit/>
          </a:bodyPr>
          <a:lstStyle/>
          <a:p>
            <a:r>
              <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理想気体の状態方程式</a:t>
            </a:r>
            <a:endParaRPr kumimoji="1" lang="en-US" altLang="ja-JP" sz="3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E0F40272-3C62-450E-AEB0-EBC5CAF3DBDF}"/>
              </a:ext>
            </a:extLst>
          </p:cNvPr>
          <p:cNvSpPr/>
          <p:nvPr/>
        </p:nvSpPr>
        <p:spPr>
          <a:xfrm>
            <a:off x="45203" y="1141809"/>
            <a:ext cx="86927" cy="404813"/>
          </a:xfrm>
          <a:prstGeom prst="rect">
            <a:avLst/>
          </a:prstGeom>
          <a:solidFill>
            <a:srgbClr val="6B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a:extLst>
              <a:ext uri="{FF2B5EF4-FFF2-40B4-BE49-F238E27FC236}">
                <a16:creationId xmlns:a16="http://schemas.microsoft.com/office/drawing/2014/main" id="{CF470CCA-2887-4113-9E10-637D4AEA354D}"/>
              </a:ext>
            </a:extLst>
          </p:cNvPr>
          <p:cNvCxnSpPr/>
          <p:nvPr/>
        </p:nvCxnSpPr>
        <p:spPr>
          <a:xfrm>
            <a:off x="4883075" y="1968649"/>
            <a:ext cx="1969546" cy="0"/>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コンテンツ プレースホルダー 2">
                <a:extLst>
                  <a:ext uri="{FF2B5EF4-FFF2-40B4-BE49-F238E27FC236}">
                    <a16:creationId xmlns:a16="http://schemas.microsoft.com/office/drawing/2014/main" id="{1B6F7AF8-2983-4FCD-98A8-8D52BB439D66}"/>
                  </a:ext>
                </a:extLst>
              </p:cNvPr>
              <p:cNvSpPr txBox="1">
                <a:spLocks/>
              </p:cNvSpPr>
              <p:nvPr/>
            </p:nvSpPr>
            <p:spPr>
              <a:xfrm>
                <a:off x="365334" y="2197846"/>
                <a:ext cx="11461332" cy="1933090"/>
              </a:xfrm>
              <a:prstGeom prst="rect">
                <a:avLst/>
              </a:prstGeom>
              <a:ln w="19050">
                <a:solidFill>
                  <a:schemeClr val="tx1"/>
                </a:solidFill>
                <a:miter lim="800000"/>
                <a:headEnd/>
                <a:tailEnd/>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eaLnBrk="1" hangingPunct="1">
                  <a:buNone/>
                </a:pPr>
                <a:r>
                  <a:rPr lang="ja-JP" altLang="en-US" sz="3200" b="1" dirty="0">
                    <a:latin typeface="BIZ UDPゴシック" panose="020B0400000000000000" pitchFamily="50" charset="-128"/>
                    <a:ea typeface="BIZ UDPゴシック" panose="020B0400000000000000" pitchFamily="50" charset="-128"/>
                  </a:rPr>
                  <a:t>温度２７℃</a:t>
                </a:r>
                <a:r>
                  <a:rPr lang="ja-JP" altLang="en-US" sz="3200" dirty="0">
                    <a:latin typeface="BIZ UDPゴシック" panose="020B0400000000000000" pitchFamily="50" charset="-128"/>
                    <a:ea typeface="BIZ UDPゴシック" panose="020B0400000000000000" pitchFamily="50" charset="-128"/>
                  </a:rPr>
                  <a:t>、</a:t>
                </a:r>
                <a:r>
                  <a:rPr lang="ja-JP" altLang="en-US" sz="3200" b="1" dirty="0">
                    <a:latin typeface="BIZ UDPゴシック" panose="020B0400000000000000" pitchFamily="50" charset="-128"/>
                    <a:ea typeface="BIZ UDPゴシック" panose="020B0400000000000000" pitchFamily="50" charset="-128"/>
                  </a:rPr>
                  <a:t>圧力</a:t>
                </a:r>
                <a:r>
                  <a:rPr lang="en-US" altLang="ja-JP" sz="3200" b="1" dirty="0">
                    <a:latin typeface="BIZ UDPゴシック" panose="020B0400000000000000" pitchFamily="50" charset="-128"/>
                    <a:ea typeface="BIZ UDPゴシック" panose="020B0400000000000000" pitchFamily="50" charset="-128"/>
                  </a:rPr>
                  <a:t>830</a:t>
                </a:r>
                <a:r>
                  <a:rPr lang="ja-JP" altLang="en-US" sz="3200" b="1" dirty="0">
                    <a:latin typeface="BIZ UDPゴシック" panose="020B0400000000000000" pitchFamily="50" charset="-128"/>
                    <a:ea typeface="BIZ UDPゴシック" panose="020B0400000000000000" pitchFamily="50" charset="-128"/>
                  </a:rPr>
                  <a:t>ｋＰａ</a:t>
                </a:r>
                <a:r>
                  <a:rPr lang="ja-JP" altLang="en-US" sz="3200" dirty="0">
                    <a:latin typeface="BIZ UDPゴシック" panose="020B0400000000000000" pitchFamily="50" charset="-128"/>
                    <a:ea typeface="BIZ UDPゴシック" panose="020B0400000000000000" pitchFamily="50" charset="-128"/>
                  </a:rPr>
                  <a:t>で</a:t>
                </a:r>
                <a:r>
                  <a:rPr lang="ja-JP" altLang="en-US" sz="3200" b="1" dirty="0">
                    <a:latin typeface="BIZ UDPゴシック" panose="020B0400000000000000" pitchFamily="50" charset="-128"/>
                    <a:ea typeface="BIZ UDPゴシック" panose="020B0400000000000000" pitchFamily="50" charset="-128"/>
                  </a:rPr>
                  <a:t>質量１１ｋｇ</a:t>
                </a:r>
                <a:r>
                  <a:rPr lang="ja-JP" altLang="en-US" sz="3200" dirty="0">
                    <a:latin typeface="BIZ UDPゴシック" panose="020B0400000000000000" pitchFamily="50" charset="-128"/>
                    <a:ea typeface="BIZ UDPゴシック" panose="020B0400000000000000" pitchFamily="50" charset="-128"/>
                  </a:rPr>
                  <a:t>の</a:t>
                </a:r>
                <a:r>
                  <a:rPr lang="ja-JP" altLang="en-US" sz="3200" b="1" dirty="0">
                    <a:latin typeface="BIZ UDPゴシック" panose="020B0400000000000000" pitchFamily="50" charset="-128"/>
                    <a:ea typeface="BIZ UDPゴシック" panose="020B0400000000000000" pitchFamily="50" charset="-128"/>
                  </a:rPr>
                  <a:t>二酸化炭素</a:t>
                </a:r>
                <a:r>
                  <a:rPr lang="ja-JP" altLang="en-US" sz="3200" dirty="0">
                    <a:latin typeface="BIZ UDPゴシック" panose="020B0400000000000000" pitchFamily="50" charset="-128"/>
                    <a:ea typeface="BIZ UDPゴシック" panose="020B0400000000000000" pitchFamily="50" charset="-128"/>
                  </a:rPr>
                  <a:t>の</a:t>
                </a:r>
                <a:r>
                  <a:rPr lang="ja-JP" altLang="en-US" sz="3200" b="1" dirty="0">
                    <a:latin typeface="BIZ UDPゴシック" panose="020B0400000000000000" pitchFamily="50" charset="-128"/>
                    <a:ea typeface="BIZ UDPゴシック" panose="020B0400000000000000" pitchFamily="50" charset="-128"/>
                  </a:rPr>
                  <a:t>体積</a:t>
                </a:r>
                <a:r>
                  <a:rPr lang="ja-JP" altLang="en-US" sz="3200" dirty="0">
                    <a:latin typeface="BIZ UDPゴシック" panose="020B0400000000000000" pitchFamily="50" charset="-128"/>
                    <a:ea typeface="BIZ UDPゴシック" panose="020B0400000000000000" pitchFamily="50" charset="-128"/>
                  </a:rPr>
                  <a:t>（</a:t>
                </a:r>
                <a14:m>
                  <m:oMath xmlns:m="http://schemas.openxmlformats.org/officeDocument/2006/math">
                    <m:sSup>
                      <m:sSupPr>
                        <m:ctrlPr>
                          <a:rPr lang="en-US" altLang="ja-JP" sz="3200" i="1">
                            <a:latin typeface="Cambria Math" panose="02040503050406030204" pitchFamily="18" charset="0"/>
                          </a:rPr>
                        </m:ctrlPr>
                      </m:sSupPr>
                      <m:e>
                        <m:r>
                          <a:rPr lang="ja-JP" altLang="en-US" sz="3200" i="1">
                            <a:latin typeface="Cambria Math"/>
                          </a:rPr>
                          <m:t>𝑚</m:t>
                        </m:r>
                      </m:e>
                      <m:sup>
                        <m:r>
                          <a:rPr lang="en-US" altLang="ja-JP" sz="3200" i="1">
                            <a:latin typeface="Cambria Math"/>
                          </a:rPr>
                          <m:t>3</m:t>
                        </m:r>
                      </m:sup>
                    </m:sSup>
                  </m:oMath>
                </a14:m>
                <a:r>
                  <a:rPr lang="ja-JP" altLang="en-US" sz="3200" dirty="0">
                    <a:latin typeface="BIZ UDPゴシック" panose="020B0400000000000000" pitchFamily="50" charset="-128"/>
                    <a:ea typeface="BIZ UDPゴシック" panose="020B0400000000000000" pitchFamily="50" charset="-128"/>
                  </a:rPr>
                  <a:t>）はいくらか。</a:t>
                </a:r>
                <a:endParaRPr lang="en-US" altLang="ja-JP" sz="3200" dirty="0">
                  <a:latin typeface="BIZ UDPゴシック" panose="020B0400000000000000" pitchFamily="50" charset="-128"/>
                  <a:ea typeface="BIZ UDPゴシック" panose="020B0400000000000000" pitchFamily="50" charset="-128"/>
                </a:endParaRPr>
              </a:p>
              <a:p>
                <a:pPr marL="0" indent="0" eaLnBrk="1" hangingPunct="1">
                  <a:buNone/>
                </a:pPr>
                <a:r>
                  <a:rPr lang="ja-JP" altLang="en-US" sz="3200" dirty="0">
                    <a:latin typeface="BIZ UDPゴシック" panose="020B0400000000000000" pitchFamily="50" charset="-128"/>
                    <a:ea typeface="BIZ UDPゴシック" panose="020B0400000000000000" pitchFamily="50" charset="-128"/>
                  </a:rPr>
                  <a:t>ただし、気体は理想気体とし、気体定数Ｒ＝</a:t>
                </a:r>
                <a:r>
                  <a:rPr lang="en-US" altLang="ja-JP" sz="3200" dirty="0">
                    <a:latin typeface="BIZ UDPゴシック" panose="020B0400000000000000" pitchFamily="50" charset="-128"/>
                    <a:ea typeface="BIZ UDPゴシック" panose="020B0400000000000000" pitchFamily="50" charset="-128"/>
                  </a:rPr>
                  <a:t>8.3J/</a:t>
                </a:r>
                <a:r>
                  <a:rPr lang="ja-JP" altLang="en-US" sz="3200" dirty="0">
                    <a:latin typeface="BIZ UDPゴシック" panose="020B0400000000000000" pitchFamily="50" charset="-128"/>
                    <a:ea typeface="BIZ UDPゴシック" panose="020B0400000000000000" pitchFamily="50" charset="-128"/>
                  </a:rPr>
                  <a:t>（ｍｏｌ・ｋ）とする。</a:t>
                </a:r>
              </a:p>
            </p:txBody>
          </p:sp>
        </mc:Choice>
        <mc:Fallback xmlns="">
          <p:sp>
            <p:nvSpPr>
              <p:cNvPr id="9" name="コンテンツ プレースホルダー 2">
                <a:extLst>
                  <a:ext uri="{FF2B5EF4-FFF2-40B4-BE49-F238E27FC236}">
                    <a16:creationId xmlns:a16="http://schemas.microsoft.com/office/drawing/2014/main" id="{1B6F7AF8-2983-4FCD-98A8-8D52BB439D66}"/>
                  </a:ext>
                </a:extLst>
              </p:cNvPr>
              <p:cNvSpPr txBox="1">
                <a:spLocks noRot="1" noChangeAspect="1" noMove="1" noResize="1" noEditPoints="1" noAdjustHandles="1" noChangeArrowheads="1" noChangeShapeType="1" noTextEdit="1"/>
              </p:cNvSpPr>
              <p:nvPr/>
            </p:nvSpPr>
            <p:spPr>
              <a:xfrm>
                <a:off x="365334" y="2197846"/>
                <a:ext cx="11461332" cy="1933090"/>
              </a:xfrm>
              <a:prstGeom prst="rect">
                <a:avLst/>
              </a:prstGeom>
              <a:blipFill>
                <a:blip r:embed="rId3"/>
                <a:stretch>
                  <a:fillRect l="-1328" t="-8750" r="-212" b="-1875"/>
                </a:stretch>
              </a:blipFill>
              <a:ln w="19050">
                <a:solidFill>
                  <a:schemeClr val="tx1"/>
                </a:solidFill>
                <a:miter lim="800000"/>
                <a:headEnd/>
                <a:tailEnd/>
              </a:ln>
            </p:spPr>
            <p:txBody>
              <a:bodyPr/>
              <a:lstStyle/>
              <a:p>
                <a:r>
                  <a:rPr lang="ja-JP" altLang="en-US">
                    <a:noFill/>
                  </a:rPr>
                  <a:t> </a:t>
                </a:r>
              </a:p>
            </p:txBody>
          </p:sp>
        </mc:Fallback>
      </mc:AlternateContent>
      <p:sp>
        <p:nvSpPr>
          <p:cNvPr id="14" name="L 字 13">
            <a:extLst>
              <a:ext uri="{FF2B5EF4-FFF2-40B4-BE49-F238E27FC236}">
                <a16:creationId xmlns:a16="http://schemas.microsoft.com/office/drawing/2014/main" id="{4FBE10BA-EFD8-4137-9633-2A84A369B95E}"/>
              </a:ext>
            </a:extLst>
          </p:cNvPr>
          <p:cNvSpPr/>
          <p:nvPr/>
        </p:nvSpPr>
        <p:spPr>
          <a:xfrm rot="13518342">
            <a:off x="1033544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L 字 14">
            <a:extLst>
              <a:ext uri="{FF2B5EF4-FFF2-40B4-BE49-F238E27FC236}">
                <a16:creationId xmlns:a16="http://schemas.microsoft.com/office/drawing/2014/main" id="{351F3E99-CB85-4DA3-8F69-5681491B554E}"/>
              </a:ext>
            </a:extLst>
          </p:cNvPr>
          <p:cNvSpPr/>
          <p:nvPr/>
        </p:nvSpPr>
        <p:spPr>
          <a:xfrm rot="13518342">
            <a:off x="10043067"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L 字 15">
            <a:extLst>
              <a:ext uri="{FF2B5EF4-FFF2-40B4-BE49-F238E27FC236}">
                <a16:creationId xmlns:a16="http://schemas.microsoft.com/office/drawing/2014/main" id="{F310B8CB-76E3-490C-A36B-9ED756FC0217}"/>
              </a:ext>
            </a:extLst>
          </p:cNvPr>
          <p:cNvSpPr/>
          <p:nvPr/>
        </p:nvSpPr>
        <p:spPr>
          <a:xfrm rot="13518342">
            <a:off x="9752449"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L 字 16">
            <a:extLst>
              <a:ext uri="{FF2B5EF4-FFF2-40B4-BE49-F238E27FC236}">
                <a16:creationId xmlns:a16="http://schemas.microsoft.com/office/drawing/2014/main" id="{CA8FF734-0B60-409D-BEB1-F8B597758BE0}"/>
              </a:ext>
            </a:extLst>
          </p:cNvPr>
          <p:cNvSpPr/>
          <p:nvPr/>
        </p:nvSpPr>
        <p:spPr>
          <a:xfrm rot="13518342">
            <a:off x="946183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L 字 17">
            <a:extLst>
              <a:ext uri="{FF2B5EF4-FFF2-40B4-BE49-F238E27FC236}">
                <a16:creationId xmlns:a16="http://schemas.microsoft.com/office/drawing/2014/main" id="{2F7F7E00-8565-4375-AC38-0C9840160229}"/>
              </a:ext>
            </a:extLst>
          </p:cNvPr>
          <p:cNvSpPr/>
          <p:nvPr/>
        </p:nvSpPr>
        <p:spPr>
          <a:xfrm rot="13518342">
            <a:off x="9171212" y="320907"/>
            <a:ext cx="464846" cy="461557"/>
          </a:xfrm>
          <a:prstGeom prst="corner">
            <a:avLst>
              <a:gd name="adj1" fmla="val 32577"/>
              <a:gd name="adj2" fmla="val 3253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L 字 18">
            <a:extLst>
              <a:ext uri="{FF2B5EF4-FFF2-40B4-BE49-F238E27FC236}">
                <a16:creationId xmlns:a16="http://schemas.microsoft.com/office/drawing/2014/main" id="{2DB5101A-70E0-4EED-8B5C-C8316AAC8626}"/>
              </a:ext>
            </a:extLst>
          </p:cNvPr>
          <p:cNvSpPr/>
          <p:nvPr/>
        </p:nvSpPr>
        <p:spPr>
          <a:xfrm rot="13518342">
            <a:off x="8878840"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L 字 19">
            <a:extLst>
              <a:ext uri="{FF2B5EF4-FFF2-40B4-BE49-F238E27FC236}">
                <a16:creationId xmlns:a16="http://schemas.microsoft.com/office/drawing/2014/main" id="{0DAAAED2-F2C0-404C-AD43-0206655E2E99}"/>
              </a:ext>
            </a:extLst>
          </p:cNvPr>
          <p:cNvSpPr/>
          <p:nvPr/>
        </p:nvSpPr>
        <p:spPr>
          <a:xfrm rot="13518342">
            <a:off x="8588222"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L 字 20">
            <a:extLst>
              <a:ext uri="{FF2B5EF4-FFF2-40B4-BE49-F238E27FC236}">
                <a16:creationId xmlns:a16="http://schemas.microsoft.com/office/drawing/2014/main" id="{5342522A-6FE4-44C5-AB38-0FCA6C6297DD}"/>
              </a:ext>
            </a:extLst>
          </p:cNvPr>
          <p:cNvSpPr/>
          <p:nvPr/>
        </p:nvSpPr>
        <p:spPr>
          <a:xfrm rot="13518342">
            <a:off x="8297603"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L 字 21">
            <a:extLst>
              <a:ext uri="{FF2B5EF4-FFF2-40B4-BE49-F238E27FC236}">
                <a16:creationId xmlns:a16="http://schemas.microsoft.com/office/drawing/2014/main" id="{824D0B3D-33ED-494C-8F84-8B97140B8720}"/>
              </a:ext>
            </a:extLst>
          </p:cNvPr>
          <p:cNvSpPr/>
          <p:nvPr/>
        </p:nvSpPr>
        <p:spPr>
          <a:xfrm rot="13518342">
            <a:off x="8006985"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L 字 22">
            <a:extLst>
              <a:ext uri="{FF2B5EF4-FFF2-40B4-BE49-F238E27FC236}">
                <a16:creationId xmlns:a16="http://schemas.microsoft.com/office/drawing/2014/main" id="{41C9211A-838A-4B31-9A4A-9CEEA8616907}"/>
              </a:ext>
            </a:extLst>
          </p:cNvPr>
          <p:cNvSpPr/>
          <p:nvPr/>
        </p:nvSpPr>
        <p:spPr>
          <a:xfrm rot="13518342">
            <a:off x="10624304" y="31645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08727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ABE34D-4D57-4C6B-99E6-F6A776E57EC1}"/>
              </a:ext>
            </a:extLst>
          </p:cNvPr>
          <p:cNvSpPr>
            <a:spLocks noGrp="1"/>
          </p:cNvSpPr>
          <p:nvPr>
            <p:ph type="title"/>
          </p:nvPr>
        </p:nvSpPr>
        <p:spPr/>
        <p:txBody>
          <a:bodyPr/>
          <a:lstStyle/>
          <a:p>
            <a:r>
              <a:rPr kumimoji="1" lang="ja-JP" altLang="en-US" dirty="0"/>
              <a:t>基礎　</a:t>
            </a:r>
            <a:r>
              <a:rPr kumimoji="1" lang="en-US" altLang="ja-JP" dirty="0"/>
              <a:t>part</a:t>
            </a:r>
            <a:r>
              <a:rPr kumimoji="1" lang="ja-JP" altLang="en-US" dirty="0"/>
              <a:t>１　気体の性質</a:t>
            </a:r>
          </a:p>
        </p:txBody>
      </p:sp>
      <p:sp>
        <p:nvSpPr>
          <p:cNvPr id="10" name="テキスト ボックス 9">
            <a:extLst>
              <a:ext uri="{FF2B5EF4-FFF2-40B4-BE49-F238E27FC236}">
                <a16:creationId xmlns:a16="http://schemas.microsoft.com/office/drawing/2014/main" id="{E6CFD33E-2873-40E1-B82A-84D5D8895069}"/>
              </a:ext>
            </a:extLst>
          </p:cNvPr>
          <p:cNvSpPr txBox="1"/>
          <p:nvPr/>
        </p:nvSpPr>
        <p:spPr>
          <a:xfrm>
            <a:off x="2994276" y="1141809"/>
            <a:ext cx="8277986" cy="1938992"/>
          </a:xfrm>
          <a:prstGeom prst="rect">
            <a:avLst/>
          </a:prstGeom>
          <a:noFill/>
        </p:spPr>
        <p:txBody>
          <a:bodyPr wrap="square">
            <a:spAutoFit/>
          </a:bodyPr>
          <a:lstStyle/>
          <a:p>
            <a:r>
              <a:rPr kumimoji="1" lang="ja-JP" altLang="en-US" sz="4000" b="1" dirty="0">
                <a:solidFill>
                  <a:schemeClr val="tx1">
                    <a:lumMod val="50000"/>
                    <a:lumOff val="50000"/>
                  </a:schemeClr>
                </a:solidFill>
                <a:latin typeface="メイリオ" panose="020B0604030504040204" pitchFamily="50" charset="-128"/>
                <a:ea typeface="メイリオ" panose="020B0604030504040204" pitchFamily="50" charset="-128"/>
              </a:rPr>
              <a:t>ボイルの法則</a:t>
            </a:r>
            <a:endParaRPr kumimoji="1" lang="en-US" altLang="ja-JP" sz="4000" b="1" dirty="0">
              <a:solidFill>
                <a:schemeClr val="tx1">
                  <a:lumMod val="50000"/>
                  <a:lumOff val="50000"/>
                </a:schemeClr>
              </a:solidFill>
              <a:latin typeface="メイリオ" panose="020B0604030504040204" pitchFamily="50" charset="-128"/>
              <a:ea typeface="メイリオ" panose="020B0604030504040204" pitchFamily="50" charset="-128"/>
            </a:endParaRPr>
          </a:p>
          <a:p>
            <a:r>
              <a:rPr lang="ja-JP" altLang="en-US" sz="4000" b="1" dirty="0">
                <a:solidFill>
                  <a:schemeClr val="tx1">
                    <a:lumMod val="50000"/>
                    <a:lumOff val="50000"/>
                  </a:schemeClr>
                </a:solidFill>
                <a:latin typeface="メイリオ" panose="020B0604030504040204" pitchFamily="50" charset="-128"/>
                <a:ea typeface="メイリオ" panose="020B0604030504040204" pitchFamily="50" charset="-128"/>
              </a:rPr>
              <a:t>シャルルの法則</a:t>
            </a:r>
            <a:endParaRPr kumimoji="1" lang="en-US" altLang="ja-JP" sz="4000" b="1" dirty="0">
              <a:solidFill>
                <a:schemeClr val="tx1">
                  <a:lumMod val="50000"/>
                  <a:lumOff val="50000"/>
                </a:schemeClr>
              </a:solidFill>
              <a:latin typeface="メイリオ" panose="020B0604030504040204" pitchFamily="50" charset="-128"/>
              <a:ea typeface="メイリオ" panose="020B0604030504040204" pitchFamily="50" charset="-128"/>
            </a:endParaRPr>
          </a:p>
          <a:p>
            <a:r>
              <a:rPr kumimoji="1" lang="ja-JP" altLang="en-US" sz="4000" b="1" dirty="0">
                <a:solidFill>
                  <a:schemeClr val="tx1">
                    <a:lumMod val="50000"/>
                    <a:lumOff val="50000"/>
                  </a:schemeClr>
                </a:solidFill>
                <a:latin typeface="メイリオ" panose="020B0604030504040204" pitchFamily="50" charset="-128"/>
                <a:ea typeface="メイリオ" panose="020B0604030504040204" pitchFamily="50" charset="-128"/>
              </a:rPr>
              <a:t>ボイルーシャルルの法則</a:t>
            </a:r>
            <a:endParaRPr kumimoji="1" lang="en-US" altLang="ja-JP" sz="40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E0F40272-3C62-450E-AEB0-EBC5CAF3DBDF}"/>
              </a:ext>
            </a:extLst>
          </p:cNvPr>
          <p:cNvSpPr/>
          <p:nvPr/>
        </p:nvSpPr>
        <p:spPr>
          <a:xfrm>
            <a:off x="2907349" y="1141808"/>
            <a:ext cx="86927" cy="1749174"/>
          </a:xfrm>
          <a:prstGeom prst="rect">
            <a:avLst/>
          </a:prstGeom>
          <a:solidFill>
            <a:srgbClr val="6B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L 字 12">
            <a:extLst>
              <a:ext uri="{FF2B5EF4-FFF2-40B4-BE49-F238E27FC236}">
                <a16:creationId xmlns:a16="http://schemas.microsoft.com/office/drawing/2014/main" id="{CD3A4003-EE71-40C9-A3B5-C32D187D7598}"/>
              </a:ext>
            </a:extLst>
          </p:cNvPr>
          <p:cNvSpPr/>
          <p:nvPr/>
        </p:nvSpPr>
        <p:spPr>
          <a:xfrm rot="13518342">
            <a:off x="1033544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L 字 13">
            <a:extLst>
              <a:ext uri="{FF2B5EF4-FFF2-40B4-BE49-F238E27FC236}">
                <a16:creationId xmlns:a16="http://schemas.microsoft.com/office/drawing/2014/main" id="{FC7677E5-1A4D-4E65-B405-5DA6A6ECB33E}"/>
              </a:ext>
            </a:extLst>
          </p:cNvPr>
          <p:cNvSpPr/>
          <p:nvPr/>
        </p:nvSpPr>
        <p:spPr>
          <a:xfrm rot="13518342">
            <a:off x="10043067"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L 字 14">
            <a:extLst>
              <a:ext uri="{FF2B5EF4-FFF2-40B4-BE49-F238E27FC236}">
                <a16:creationId xmlns:a16="http://schemas.microsoft.com/office/drawing/2014/main" id="{6EFD02BE-DFE5-4A16-BBBB-BD00DADFDC4D}"/>
              </a:ext>
            </a:extLst>
          </p:cNvPr>
          <p:cNvSpPr/>
          <p:nvPr/>
        </p:nvSpPr>
        <p:spPr>
          <a:xfrm rot="13518342">
            <a:off x="9752449"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L 字 15">
            <a:extLst>
              <a:ext uri="{FF2B5EF4-FFF2-40B4-BE49-F238E27FC236}">
                <a16:creationId xmlns:a16="http://schemas.microsoft.com/office/drawing/2014/main" id="{1FB41A74-C1FD-46AA-908A-3E610DBE1088}"/>
              </a:ext>
            </a:extLst>
          </p:cNvPr>
          <p:cNvSpPr/>
          <p:nvPr/>
        </p:nvSpPr>
        <p:spPr>
          <a:xfrm rot="13518342">
            <a:off x="946183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L 字 16">
            <a:extLst>
              <a:ext uri="{FF2B5EF4-FFF2-40B4-BE49-F238E27FC236}">
                <a16:creationId xmlns:a16="http://schemas.microsoft.com/office/drawing/2014/main" id="{7300786E-746A-49C4-9A46-D2C15AC8D086}"/>
              </a:ext>
            </a:extLst>
          </p:cNvPr>
          <p:cNvSpPr/>
          <p:nvPr/>
        </p:nvSpPr>
        <p:spPr>
          <a:xfrm rot="13518342">
            <a:off x="9171212"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L 字 17">
            <a:extLst>
              <a:ext uri="{FF2B5EF4-FFF2-40B4-BE49-F238E27FC236}">
                <a16:creationId xmlns:a16="http://schemas.microsoft.com/office/drawing/2014/main" id="{4E861526-D804-47ED-80EF-1E601599093F}"/>
              </a:ext>
            </a:extLst>
          </p:cNvPr>
          <p:cNvSpPr/>
          <p:nvPr/>
        </p:nvSpPr>
        <p:spPr>
          <a:xfrm rot="13518342">
            <a:off x="8878840"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L 字 18">
            <a:extLst>
              <a:ext uri="{FF2B5EF4-FFF2-40B4-BE49-F238E27FC236}">
                <a16:creationId xmlns:a16="http://schemas.microsoft.com/office/drawing/2014/main" id="{9733E695-199C-456B-ABDF-2F9AF32C007E}"/>
              </a:ext>
            </a:extLst>
          </p:cNvPr>
          <p:cNvSpPr/>
          <p:nvPr/>
        </p:nvSpPr>
        <p:spPr>
          <a:xfrm rot="13518342">
            <a:off x="8588222"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L 字 19">
            <a:extLst>
              <a:ext uri="{FF2B5EF4-FFF2-40B4-BE49-F238E27FC236}">
                <a16:creationId xmlns:a16="http://schemas.microsoft.com/office/drawing/2014/main" id="{59130251-5845-4382-8D84-86C1412E49E9}"/>
              </a:ext>
            </a:extLst>
          </p:cNvPr>
          <p:cNvSpPr/>
          <p:nvPr/>
        </p:nvSpPr>
        <p:spPr>
          <a:xfrm rot="13518342">
            <a:off x="8297603"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L 字 20">
            <a:extLst>
              <a:ext uri="{FF2B5EF4-FFF2-40B4-BE49-F238E27FC236}">
                <a16:creationId xmlns:a16="http://schemas.microsoft.com/office/drawing/2014/main" id="{8CC4DC24-99F0-4562-896F-B934F265E69F}"/>
              </a:ext>
            </a:extLst>
          </p:cNvPr>
          <p:cNvSpPr/>
          <p:nvPr/>
        </p:nvSpPr>
        <p:spPr>
          <a:xfrm rot="13518342">
            <a:off x="8006985" y="308685"/>
            <a:ext cx="464846" cy="461557"/>
          </a:xfrm>
          <a:prstGeom prst="corner">
            <a:avLst>
              <a:gd name="adj1" fmla="val 32577"/>
              <a:gd name="adj2" fmla="val 3253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L 字 33">
            <a:extLst>
              <a:ext uri="{FF2B5EF4-FFF2-40B4-BE49-F238E27FC236}">
                <a16:creationId xmlns:a16="http://schemas.microsoft.com/office/drawing/2014/main" id="{2A31F6A1-DC89-4BE0-81CE-1E6B1F391B9E}"/>
              </a:ext>
            </a:extLst>
          </p:cNvPr>
          <p:cNvSpPr/>
          <p:nvPr/>
        </p:nvSpPr>
        <p:spPr>
          <a:xfrm rot="13518342">
            <a:off x="10624304" y="31645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 name="表 3">
            <a:extLst>
              <a:ext uri="{FF2B5EF4-FFF2-40B4-BE49-F238E27FC236}">
                <a16:creationId xmlns:a16="http://schemas.microsoft.com/office/drawing/2014/main" id="{6156C5B2-C2A4-47E5-93F7-E6255EF4FAD8}"/>
              </a:ext>
            </a:extLst>
          </p:cNvPr>
          <p:cNvGraphicFramePr>
            <a:graphicFrameLocks noGrp="1"/>
          </p:cNvGraphicFramePr>
          <p:nvPr>
            <p:extLst>
              <p:ext uri="{D42A27DB-BD31-4B8C-83A1-F6EECF244321}">
                <p14:modId xmlns:p14="http://schemas.microsoft.com/office/powerpoint/2010/main" val="1766922041"/>
              </p:ext>
            </p:extLst>
          </p:nvPr>
        </p:nvGraphicFramePr>
        <p:xfrm>
          <a:off x="355597" y="3228559"/>
          <a:ext cx="11600609" cy="1778730"/>
        </p:xfrm>
        <a:graphic>
          <a:graphicData uri="http://schemas.openxmlformats.org/drawingml/2006/table">
            <a:tbl>
              <a:tblPr firstRow="1" bandRow="1">
                <a:tableStyleId>{5C22544A-7EE6-4342-B048-85BDC9FD1C3A}</a:tableStyleId>
              </a:tblPr>
              <a:tblGrid>
                <a:gridCol w="1144879">
                  <a:extLst>
                    <a:ext uri="{9D8B030D-6E8A-4147-A177-3AD203B41FA5}">
                      <a16:colId xmlns:a16="http://schemas.microsoft.com/office/drawing/2014/main" val="1634429330"/>
                    </a:ext>
                  </a:extLst>
                </a:gridCol>
                <a:gridCol w="1045573">
                  <a:extLst>
                    <a:ext uri="{9D8B030D-6E8A-4147-A177-3AD203B41FA5}">
                      <a16:colId xmlns:a16="http://schemas.microsoft.com/office/drawing/2014/main" val="3726115999"/>
                    </a:ext>
                  </a:extLst>
                </a:gridCol>
                <a:gridCol w="1045573">
                  <a:extLst>
                    <a:ext uri="{9D8B030D-6E8A-4147-A177-3AD203B41FA5}">
                      <a16:colId xmlns:a16="http://schemas.microsoft.com/office/drawing/2014/main" val="3048573417"/>
                    </a:ext>
                  </a:extLst>
                </a:gridCol>
                <a:gridCol w="1045573">
                  <a:extLst>
                    <a:ext uri="{9D8B030D-6E8A-4147-A177-3AD203B41FA5}">
                      <a16:colId xmlns:a16="http://schemas.microsoft.com/office/drawing/2014/main" val="3010782129"/>
                    </a:ext>
                  </a:extLst>
                </a:gridCol>
                <a:gridCol w="1045573">
                  <a:extLst>
                    <a:ext uri="{9D8B030D-6E8A-4147-A177-3AD203B41FA5}">
                      <a16:colId xmlns:a16="http://schemas.microsoft.com/office/drawing/2014/main" val="335960424"/>
                    </a:ext>
                  </a:extLst>
                </a:gridCol>
                <a:gridCol w="1045573">
                  <a:extLst>
                    <a:ext uri="{9D8B030D-6E8A-4147-A177-3AD203B41FA5}">
                      <a16:colId xmlns:a16="http://schemas.microsoft.com/office/drawing/2014/main" val="351938480"/>
                    </a:ext>
                  </a:extLst>
                </a:gridCol>
                <a:gridCol w="1045573">
                  <a:extLst>
                    <a:ext uri="{9D8B030D-6E8A-4147-A177-3AD203B41FA5}">
                      <a16:colId xmlns:a16="http://schemas.microsoft.com/office/drawing/2014/main" val="2966431412"/>
                    </a:ext>
                  </a:extLst>
                </a:gridCol>
                <a:gridCol w="1045573">
                  <a:extLst>
                    <a:ext uri="{9D8B030D-6E8A-4147-A177-3AD203B41FA5}">
                      <a16:colId xmlns:a16="http://schemas.microsoft.com/office/drawing/2014/main" val="1543819157"/>
                    </a:ext>
                  </a:extLst>
                </a:gridCol>
                <a:gridCol w="1045573">
                  <a:extLst>
                    <a:ext uri="{9D8B030D-6E8A-4147-A177-3AD203B41FA5}">
                      <a16:colId xmlns:a16="http://schemas.microsoft.com/office/drawing/2014/main" val="680473742"/>
                    </a:ext>
                  </a:extLst>
                </a:gridCol>
                <a:gridCol w="1045573">
                  <a:extLst>
                    <a:ext uri="{9D8B030D-6E8A-4147-A177-3AD203B41FA5}">
                      <a16:colId xmlns:a16="http://schemas.microsoft.com/office/drawing/2014/main" val="863917282"/>
                    </a:ext>
                  </a:extLst>
                </a:gridCol>
                <a:gridCol w="1045573">
                  <a:extLst>
                    <a:ext uri="{9D8B030D-6E8A-4147-A177-3AD203B41FA5}">
                      <a16:colId xmlns:a16="http://schemas.microsoft.com/office/drawing/2014/main" val="3533076870"/>
                    </a:ext>
                  </a:extLst>
                </a:gridCol>
              </a:tblGrid>
              <a:tr h="592910">
                <a:tc>
                  <a:txBody>
                    <a:bodyPr/>
                    <a:lstStyle/>
                    <a:p>
                      <a:pPr algn="ctr"/>
                      <a:endParaRPr kumimoji="1" lang="ja-JP" altLang="en-US">
                        <a:latin typeface="メイリオ" panose="020B0604030504040204" pitchFamily="50" charset="-128"/>
                        <a:ea typeface="メイリオ" panose="020B0604030504040204" pitchFamily="50" charset="-128"/>
                      </a:endParaRP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2020</a:t>
                      </a:r>
                      <a:r>
                        <a:rPr kumimoji="1" lang="ja-JP" altLang="en-US" dirty="0">
                          <a:latin typeface="メイリオ" panose="020B0604030504040204" pitchFamily="50" charset="-128"/>
                          <a:ea typeface="メイリオ" panose="020B0604030504040204" pitchFamily="50" charset="-128"/>
                        </a:rPr>
                        <a:t>年</a:t>
                      </a: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2019</a:t>
                      </a:r>
                      <a:r>
                        <a:rPr kumimoji="1" lang="ja-JP" altLang="en-US" dirty="0">
                          <a:latin typeface="メイリオ" panose="020B0604030504040204" pitchFamily="50" charset="-128"/>
                          <a:ea typeface="メイリオ" panose="020B0604030504040204" pitchFamily="50" charset="-128"/>
                        </a:rPr>
                        <a:t>年</a:t>
                      </a: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2018</a:t>
                      </a:r>
                      <a:r>
                        <a:rPr kumimoji="1" lang="ja-JP" altLang="en-US" dirty="0">
                          <a:latin typeface="メイリオ" panose="020B0604030504040204" pitchFamily="50" charset="-128"/>
                          <a:ea typeface="メイリオ" panose="020B0604030504040204" pitchFamily="50" charset="-128"/>
                        </a:rPr>
                        <a:t>年</a:t>
                      </a: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2017</a:t>
                      </a:r>
                      <a:r>
                        <a:rPr kumimoji="1" lang="ja-JP" altLang="en-US" dirty="0">
                          <a:latin typeface="メイリオ" panose="020B0604030504040204" pitchFamily="50" charset="-128"/>
                          <a:ea typeface="メイリオ" panose="020B0604030504040204" pitchFamily="50" charset="-128"/>
                        </a:rPr>
                        <a:t>年</a:t>
                      </a: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2016</a:t>
                      </a:r>
                      <a:r>
                        <a:rPr kumimoji="1" lang="ja-JP" altLang="en-US" dirty="0">
                          <a:latin typeface="メイリオ" panose="020B0604030504040204" pitchFamily="50" charset="-128"/>
                          <a:ea typeface="メイリオ" panose="020B0604030504040204" pitchFamily="50" charset="-128"/>
                        </a:rPr>
                        <a:t>年</a:t>
                      </a: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2015</a:t>
                      </a:r>
                      <a:r>
                        <a:rPr kumimoji="1" lang="ja-JP" altLang="en-US" dirty="0">
                          <a:latin typeface="メイリオ" panose="020B0604030504040204" pitchFamily="50" charset="-128"/>
                          <a:ea typeface="メイリオ" panose="020B0604030504040204" pitchFamily="50" charset="-128"/>
                        </a:rPr>
                        <a:t>年</a:t>
                      </a: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2014</a:t>
                      </a:r>
                      <a:r>
                        <a:rPr kumimoji="1" lang="ja-JP" altLang="en-US" dirty="0">
                          <a:latin typeface="メイリオ" panose="020B0604030504040204" pitchFamily="50" charset="-128"/>
                          <a:ea typeface="メイリオ" panose="020B0604030504040204" pitchFamily="50" charset="-128"/>
                        </a:rPr>
                        <a:t>年</a:t>
                      </a: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2013</a:t>
                      </a:r>
                      <a:r>
                        <a:rPr kumimoji="1" lang="ja-JP" altLang="en-US" dirty="0">
                          <a:latin typeface="メイリオ" panose="020B0604030504040204" pitchFamily="50" charset="-128"/>
                          <a:ea typeface="メイリオ" panose="020B0604030504040204" pitchFamily="50" charset="-128"/>
                        </a:rPr>
                        <a:t>年</a:t>
                      </a: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2012</a:t>
                      </a:r>
                      <a:r>
                        <a:rPr kumimoji="1" lang="ja-JP" altLang="en-US" dirty="0">
                          <a:latin typeface="メイリオ" panose="020B0604030504040204" pitchFamily="50" charset="-128"/>
                          <a:ea typeface="メイリオ" panose="020B0604030504040204" pitchFamily="50" charset="-128"/>
                        </a:rPr>
                        <a:t>年</a:t>
                      </a: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2011</a:t>
                      </a:r>
                      <a:r>
                        <a:rPr kumimoji="1" lang="ja-JP" altLang="en-US" dirty="0">
                          <a:latin typeface="メイリオ" panose="020B0604030504040204" pitchFamily="50" charset="-128"/>
                          <a:ea typeface="メイリオ" panose="020B0604030504040204" pitchFamily="50" charset="-128"/>
                        </a:rPr>
                        <a:t>年</a:t>
                      </a:r>
                    </a:p>
                  </a:txBody>
                  <a:tcPr/>
                </a:tc>
                <a:extLst>
                  <a:ext uri="{0D108BD9-81ED-4DB2-BD59-A6C34878D82A}">
                    <a16:rowId xmlns:a16="http://schemas.microsoft.com/office/drawing/2014/main" val="3071848153"/>
                  </a:ext>
                </a:extLst>
              </a:tr>
              <a:tr h="592910">
                <a:tc>
                  <a:txBody>
                    <a:bodyPr/>
                    <a:lstStyle/>
                    <a:p>
                      <a:pPr algn="ctr"/>
                      <a:r>
                        <a:rPr kumimoji="1" lang="ja-JP" altLang="en-US" dirty="0">
                          <a:latin typeface="メイリオ" panose="020B0604030504040204" pitchFamily="50" charset="-128"/>
                          <a:ea typeface="メイリオ" panose="020B0604030504040204" pitchFamily="50" charset="-128"/>
                        </a:rPr>
                        <a:t>文章問題</a:t>
                      </a:r>
                    </a:p>
                  </a:txBody>
                  <a:tcPr/>
                </a:tc>
                <a:tc>
                  <a:txBody>
                    <a:bodyPr/>
                    <a:lstStyle/>
                    <a:p>
                      <a:pPr algn="ctr"/>
                      <a:endParaRPr kumimoji="1" lang="ja-JP" altLang="en-US">
                        <a:latin typeface="メイリオ" panose="020B0604030504040204" pitchFamily="50" charset="-128"/>
                        <a:ea typeface="メイリオ" panose="020B0604030504040204" pitchFamily="50" charset="-128"/>
                      </a:endParaRPr>
                    </a:p>
                  </a:txBody>
                  <a:tcPr/>
                </a:tc>
                <a:tc>
                  <a:txBody>
                    <a:bodyPr/>
                    <a:lstStyle/>
                    <a:p>
                      <a:pPr algn="ctr"/>
                      <a:r>
                        <a:rPr kumimoji="1" lang="ja-JP" altLang="en-US" dirty="0">
                          <a:latin typeface="メイリオ" panose="020B0604030504040204" pitchFamily="50" charset="-128"/>
                          <a:ea typeface="メイリオ" panose="020B0604030504040204" pitchFamily="50" charset="-128"/>
                        </a:rPr>
                        <a:t>〇</a:t>
                      </a: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a:latin typeface="メイリオ" panose="020B0604030504040204" pitchFamily="50" charset="-128"/>
                        <a:ea typeface="メイリオ" panose="020B0604030504040204" pitchFamily="50" charset="-128"/>
                      </a:endParaRPr>
                    </a:p>
                  </a:txBody>
                  <a:tcPr/>
                </a:tc>
                <a:tc>
                  <a:txBody>
                    <a:bodyPr/>
                    <a:lstStyle/>
                    <a:p>
                      <a:pPr algn="ctr"/>
                      <a:r>
                        <a:rPr kumimoji="1" lang="ja-JP" altLang="en-US" dirty="0">
                          <a:latin typeface="メイリオ" panose="020B0604030504040204" pitchFamily="50" charset="-128"/>
                          <a:ea typeface="メイリオ" panose="020B0604030504040204" pitchFamily="50" charset="-128"/>
                        </a:rPr>
                        <a:t>◎</a:t>
                      </a:r>
                    </a:p>
                  </a:txBody>
                  <a:tcPr/>
                </a:tc>
                <a:tc>
                  <a:txBody>
                    <a:bodyPr/>
                    <a:lstStyle/>
                    <a:p>
                      <a:pPr algn="ctr"/>
                      <a:endParaRPr kumimoji="1" lang="ja-JP" altLang="en-US">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4143109766"/>
                  </a:ext>
                </a:extLst>
              </a:tr>
              <a:tr h="592910">
                <a:tc>
                  <a:txBody>
                    <a:bodyPr/>
                    <a:lstStyle/>
                    <a:p>
                      <a:pPr algn="ctr"/>
                      <a:r>
                        <a:rPr kumimoji="1" lang="ja-JP" altLang="en-US" dirty="0">
                          <a:latin typeface="メイリオ" panose="020B0604030504040204" pitchFamily="50" charset="-128"/>
                          <a:ea typeface="メイリオ" panose="020B0604030504040204" pitchFamily="50" charset="-128"/>
                        </a:rPr>
                        <a:t>計算問題</a:t>
                      </a: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dirty="0">
                          <a:latin typeface="メイリオ" panose="020B0604030504040204" pitchFamily="50" charset="-128"/>
                          <a:ea typeface="メイリオ" panose="020B0604030504040204" pitchFamily="50" charset="-128"/>
                        </a:rPr>
                        <a:t>〇</a:t>
                      </a:r>
                    </a:p>
                  </a:txBody>
                  <a:tcPr/>
                </a:tc>
                <a:tc>
                  <a:txBody>
                    <a:bodyPr/>
                    <a:lstStyle/>
                    <a:p>
                      <a:pPr algn="ctr"/>
                      <a:r>
                        <a:rPr kumimoji="1" lang="ja-JP" altLang="en-US" dirty="0">
                          <a:latin typeface="メイリオ" panose="020B0604030504040204" pitchFamily="50" charset="-128"/>
                          <a:ea typeface="メイリオ" panose="020B0604030504040204" pitchFamily="50" charset="-128"/>
                        </a:rPr>
                        <a:t>〇</a:t>
                      </a:r>
                    </a:p>
                  </a:txBody>
                  <a:tcPr/>
                </a:tc>
                <a:tc>
                  <a:txBody>
                    <a:bodyPr/>
                    <a:lstStyle/>
                    <a:p>
                      <a:pPr algn="ctr"/>
                      <a:endParaRPr kumimoji="1" lang="ja-JP" altLang="en-US">
                        <a:latin typeface="メイリオ" panose="020B0604030504040204" pitchFamily="50" charset="-128"/>
                        <a:ea typeface="メイリオ" panose="020B0604030504040204" pitchFamily="50" charset="-128"/>
                      </a:endParaRPr>
                    </a:p>
                  </a:txBody>
                  <a:tcPr/>
                </a:tc>
                <a:tc>
                  <a:txBody>
                    <a:bodyPr/>
                    <a:lstStyle/>
                    <a:p>
                      <a:pPr algn="ctr"/>
                      <a:r>
                        <a:rPr kumimoji="1" lang="ja-JP" altLang="en-US" dirty="0">
                          <a:latin typeface="メイリオ" panose="020B0604030504040204" pitchFamily="50" charset="-128"/>
                          <a:ea typeface="メイリオ" panose="020B0604030504040204" pitchFamily="50" charset="-128"/>
                        </a:rPr>
                        <a:t>〇</a:t>
                      </a:r>
                    </a:p>
                  </a:txBody>
                  <a:tcPr/>
                </a:tc>
                <a:tc>
                  <a:txBody>
                    <a:bodyPr/>
                    <a:lstStyle/>
                    <a:p>
                      <a:pPr algn="ctr"/>
                      <a:endParaRPr kumimoji="1" lang="ja-JP" altLang="en-US">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a:latin typeface="メイリオ" panose="020B0604030504040204" pitchFamily="50" charset="-128"/>
                        <a:ea typeface="メイリオ" panose="020B0604030504040204" pitchFamily="50" charset="-128"/>
                      </a:endParaRPr>
                    </a:p>
                  </a:txBody>
                  <a:tcPr/>
                </a:tc>
                <a:tc>
                  <a:txBody>
                    <a:bodyPr/>
                    <a:lstStyle/>
                    <a:p>
                      <a:pPr algn="ctr"/>
                      <a:r>
                        <a:rPr kumimoji="1" lang="ja-JP" altLang="en-US" dirty="0">
                          <a:latin typeface="メイリオ" panose="020B0604030504040204" pitchFamily="50" charset="-128"/>
                          <a:ea typeface="メイリオ" panose="020B0604030504040204" pitchFamily="50" charset="-128"/>
                        </a:rPr>
                        <a:t>〇</a:t>
                      </a: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3917182116"/>
                  </a:ext>
                </a:extLst>
              </a:tr>
            </a:tbl>
          </a:graphicData>
        </a:graphic>
      </p:graphicFrame>
      <p:sp>
        <p:nvSpPr>
          <p:cNvPr id="8" name="テキスト ボックス 7">
            <a:extLst>
              <a:ext uri="{FF2B5EF4-FFF2-40B4-BE49-F238E27FC236}">
                <a16:creationId xmlns:a16="http://schemas.microsoft.com/office/drawing/2014/main" id="{B51EA6AB-70FC-4F7B-8842-45E2AB39D023}"/>
              </a:ext>
            </a:extLst>
          </p:cNvPr>
          <p:cNvSpPr txBox="1"/>
          <p:nvPr/>
        </p:nvSpPr>
        <p:spPr>
          <a:xfrm>
            <a:off x="8896081" y="5197108"/>
            <a:ext cx="3343564"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○：出題　◎誤答として出題</a:t>
            </a:r>
          </a:p>
        </p:txBody>
      </p:sp>
    </p:spTree>
    <p:extLst>
      <p:ext uri="{BB962C8B-B14F-4D97-AF65-F5344CB8AC3E}">
        <p14:creationId xmlns:p14="http://schemas.microsoft.com/office/powerpoint/2010/main" val="384177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ABE34D-4D57-4C6B-99E6-F6A776E57EC1}"/>
              </a:ext>
            </a:extLst>
          </p:cNvPr>
          <p:cNvSpPr>
            <a:spLocks noGrp="1"/>
          </p:cNvSpPr>
          <p:nvPr>
            <p:ph type="title"/>
          </p:nvPr>
        </p:nvSpPr>
        <p:spPr/>
        <p:txBody>
          <a:bodyPr/>
          <a:lstStyle/>
          <a:p>
            <a:r>
              <a:rPr kumimoji="1" lang="ja-JP" altLang="en-US" dirty="0"/>
              <a:t>基礎　</a:t>
            </a:r>
            <a:r>
              <a:rPr kumimoji="1" lang="en-US" altLang="ja-JP" dirty="0"/>
              <a:t>part</a:t>
            </a:r>
            <a:r>
              <a:rPr kumimoji="1" lang="ja-JP" altLang="en-US" dirty="0"/>
              <a:t>１　気体の性質</a:t>
            </a:r>
          </a:p>
        </p:txBody>
      </p:sp>
      <p:sp>
        <p:nvSpPr>
          <p:cNvPr id="6" name="コンテンツ プレースホルダー 5">
            <a:extLst>
              <a:ext uri="{FF2B5EF4-FFF2-40B4-BE49-F238E27FC236}">
                <a16:creationId xmlns:a16="http://schemas.microsoft.com/office/drawing/2014/main" id="{6B31834D-3CB7-490D-B7FB-7179DBBE79F3}"/>
              </a:ext>
            </a:extLst>
          </p:cNvPr>
          <p:cNvSpPr>
            <a:spLocks noGrp="1"/>
          </p:cNvSpPr>
          <p:nvPr>
            <p:ph idx="1"/>
          </p:nvPr>
        </p:nvSpPr>
        <p:spPr>
          <a:xfrm>
            <a:off x="4883075" y="1539889"/>
            <a:ext cx="10515600" cy="584775"/>
          </a:xfrm>
        </p:spPr>
        <p:txBody>
          <a:bodyPr>
            <a:normAutofit lnSpcReduction="10000"/>
          </a:bodyPr>
          <a:lstStyle/>
          <a:p>
            <a:pPr marL="0" indent="0">
              <a:buNone/>
            </a:pPr>
            <a:r>
              <a:rPr lang="ja-JP" altLang="en-US" sz="3600" b="0" i="0" dirty="0">
                <a:solidFill>
                  <a:srgbClr val="333333"/>
                </a:solidFill>
                <a:effectLst/>
                <a:latin typeface="Hiragino Kaku Gothic ProN"/>
              </a:rPr>
              <a:t>練習問題</a:t>
            </a:r>
            <a:endParaRPr lang="ja-JP" altLang="en-US" dirty="0"/>
          </a:p>
        </p:txBody>
      </p:sp>
      <p:sp>
        <p:nvSpPr>
          <p:cNvPr id="10" name="テキスト ボックス 9">
            <a:extLst>
              <a:ext uri="{FF2B5EF4-FFF2-40B4-BE49-F238E27FC236}">
                <a16:creationId xmlns:a16="http://schemas.microsoft.com/office/drawing/2014/main" id="{E6CFD33E-2873-40E1-B82A-84D5D8895069}"/>
              </a:ext>
            </a:extLst>
          </p:cNvPr>
          <p:cNvSpPr txBox="1"/>
          <p:nvPr/>
        </p:nvSpPr>
        <p:spPr>
          <a:xfrm>
            <a:off x="66349" y="1100741"/>
            <a:ext cx="8277986" cy="584775"/>
          </a:xfrm>
          <a:prstGeom prst="rect">
            <a:avLst/>
          </a:prstGeom>
          <a:noFill/>
        </p:spPr>
        <p:txBody>
          <a:bodyPr wrap="square">
            <a:spAutoFit/>
          </a:bodyPr>
          <a:lstStyle/>
          <a:p>
            <a:r>
              <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理想気体の状態方程式</a:t>
            </a:r>
            <a:endParaRPr kumimoji="1" lang="en-US" altLang="ja-JP" sz="3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E0F40272-3C62-450E-AEB0-EBC5CAF3DBDF}"/>
              </a:ext>
            </a:extLst>
          </p:cNvPr>
          <p:cNvSpPr/>
          <p:nvPr/>
        </p:nvSpPr>
        <p:spPr>
          <a:xfrm>
            <a:off x="45203" y="1141809"/>
            <a:ext cx="86927" cy="404813"/>
          </a:xfrm>
          <a:prstGeom prst="rect">
            <a:avLst/>
          </a:prstGeom>
          <a:solidFill>
            <a:srgbClr val="6B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a:extLst>
              <a:ext uri="{FF2B5EF4-FFF2-40B4-BE49-F238E27FC236}">
                <a16:creationId xmlns:a16="http://schemas.microsoft.com/office/drawing/2014/main" id="{CF470CCA-2887-4113-9E10-637D4AEA354D}"/>
              </a:ext>
            </a:extLst>
          </p:cNvPr>
          <p:cNvCxnSpPr/>
          <p:nvPr/>
        </p:nvCxnSpPr>
        <p:spPr>
          <a:xfrm>
            <a:off x="4883075" y="1968649"/>
            <a:ext cx="1969546" cy="0"/>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コンテンツ プレースホルダー 2">
                <a:extLst>
                  <a:ext uri="{FF2B5EF4-FFF2-40B4-BE49-F238E27FC236}">
                    <a16:creationId xmlns:a16="http://schemas.microsoft.com/office/drawing/2014/main" id="{1B6F7AF8-2983-4FCD-98A8-8D52BB439D66}"/>
                  </a:ext>
                </a:extLst>
              </p:cNvPr>
              <p:cNvSpPr txBox="1">
                <a:spLocks/>
              </p:cNvSpPr>
              <p:nvPr/>
            </p:nvSpPr>
            <p:spPr>
              <a:xfrm>
                <a:off x="365334" y="2197846"/>
                <a:ext cx="11461332" cy="1933090"/>
              </a:xfrm>
              <a:prstGeom prst="rect">
                <a:avLst/>
              </a:prstGeom>
              <a:ln w="19050">
                <a:solidFill>
                  <a:schemeClr val="tx1"/>
                </a:solidFill>
                <a:miter lim="800000"/>
                <a:headEnd/>
                <a:tailEnd/>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eaLnBrk="1" hangingPunct="1">
                  <a:buNone/>
                </a:pPr>
                <a:r>
                  <a:rPr lang="ja-JP" altLang="en-US" sz="3200" b="1" dirty="0">
                    <a:latin typeface="BIZ UDPゴシック" panose="020B0400000000000000" pitchFamily="50" charset="-128"/>
                    <a:ea typeface="BIZ UDPゴシック" panose="020B0400000000000000" pitchFamily="50" charset="-128"/>
                  </a:rPr>
                  <a:t>温度２７℃</a:t>
                </a:r>
                <a:r>
                  <a:rPr lang="ja-JP" altLang="en-US" sz="3200" dirty="0">
                    <a:latin typeface="BIZ UDPゴシック" panose="020B0400000000000000" pitchFamily="50" charset="-128"/>
                    <a:ea typeface="BIZ UDPゴシック" panose="020B0400000000000000" pitchFamily="50" charset="-128"/>
                  </a:rPr>
                  <a:t>、</a:t>
                </a:r>
                <a:r>
                  <a:rPr lang="ja-JP" altLang="en-US" sz="3200" b="1" dirty="0">
                    <a:latin typeface="BIZ UDPゴシック" panose="020B0400000000000000" pitchFamily="50" charset="-128"/>
                    <a:ea typeface="BIZ UDPゴシック" panose="020B0400000000000000" pitchFamily="50" charset="-128"/>
                  </a:rPr>
                  <a:t>圧力</a:t>
                </a:r>
                <a:r>
                  <a:rPr lang="en-US" altLang="ja-JP" sz="3200" b="1" dirty="0">
                    <a:latin typeface="BIZ UDPゴシック" panose="020B0400000000000000" pitchFamily="50" charset="-128"/>
                    <a:ea typeface="BIZ UDPゴシック" panose="020B0400000000000000" pitchFamily="50" charset="-128"/>
                  </a:rPr>
                  <a:t>830</a:t>
                </a:r>
                <a:r>
                  <a:rPr lang="ja-JP" altLang="en-US" sz="3200" b="1" dirty="0">
                    <a:latin typeface="BIZ UDPゴシック" panose="020B0400000000000000" pitchFamily="50" charset="-128"/>
                    <a:ea typeface="BIZ UDPゴシック" panose="020B0400000000000000" pitchFamily="50" charset="-128"/>
                  </a:rPr>
                  <a:t>ｋＰａ</a:t>
                </a:r>
                <a:r>
                  <a:rPr lang="ja-JP" altLang="en-US" sz="3200" dirty="0">
                    <a:latin typeface="BIZ UDPゴシック" panose="020B0400000000000000" pitchFamily="50" charset="-128"/>
                    <a:ea typeface="BIZ UDPゴシック" panose="020B0400000000000000" pitchFamily="50" charset="-128"/>
                  </a:rPr>
                  <a:t>で</a:t>
                </a:r>
                <a:r>
                  <a:rPr lang="ja-JP" altLang="en-US" sz="3200" b="1" dirty="0">
                    <a:latin typeface="BIZ UDPゴシック" panose="020B0400000000000000" pitchFamily="50" charset="-128"/>
                    <a:ea typeface="BIZ UDPゴシック" panose="020B0400000000000000" pitchFamily="50" charset="-128"/>
                  </a:rPr>
                  <a:t>質量１１ｋｇ</a:t>
                </a:r>
                <a:r>
                  <a:rPr lang="ja-JP" altLang="en-US" sz="3200" dirty="0">
                    <a:latin typeface="BIZ UDPゴシック" panose="020B0400000000000000" pitchFamily="50" charset="-128"/>
                    <a:ea typeface="BIZ UDPゴシック" panose="020B0400000000000000" pitchFamily="50" charset="-128"/>
                  </a:rPr>
                  <a:t>の</a:t>
                </a:r>
                <a:r>
                  <a:rPr lang="ja-JP" altLang="en-US" sz="3200" b="1" dirty="0">
                    <a:latin typeface="BIZ UDPゴシック" panose="020B0400000000000000" pitchFamily="50" charset="-128"/>
                    <a:ea typeface="BIZ UDPゴシック" panose="020B0400000000000000" pitchFamily="50" charset="-128"/>
                  </a:rPr>
                  <a:t>二酸化炭素</a:t>
                </a:r>
                <a:r>
                  <a:rPr lang="ja-JP" altLang="en-US" sz="3200" dirty="0">
                    <a:latin typeface="BIZ UDPゴシック" panose="020B0400000000000000" pitchFamily="50" charset="-128"/>
                    <a:ea typeface="BIZ UDPゴシック" panose="020B0400000000000000" pitchFamily="50" charset="-128"/>
                  </a:rPr>
                  <a:t>の</a:t>
                </a:r>
                <a:r>
                  <a:rPr lang="ja-JP" altLang="en-US" sz="3200" b="1" dirty="0">
                    <a:latin typeface="BIZ UDPゴシック" panose="020B0400000000000000" pitchFamily="50" charset="-128"/>
                    <a:ea typeface="BIZ UDPゴシック" panose="020B0400000000000000" pitchFamily="50" charset="-128"/>
                  </a:rPr>
                  <a:t>体積</a:t>
                </a:r>
                <a:r>
                  <a:rPr lang="ja-JP" altLang="en-US" sz="3200" dirty="0">
                    <a:latin typeface="BIZ UDPゴシック" panose="020B0400000000000000" pitchFamily="50" charset="-128"/>
                    <a:ea typeface="BIZ UDPゴシック" panose="020B0400000000000000" pitchFamily="50" charset="-128"/>
                  </a:rPr>
                  <a:t>（</a:t>
                </a:r>
                <a14:m>
                  <m:oMath xmlns:m="http://schemas.openxmlformats.org/officeDocument/2006/math">
                    <m:sSup>
                      <m:sSupPr>
                        <m:ctrlPr>
                          <a:rPr lang="en-US" altLang="ja-JP" sz="3200" i="1">
                            <a:latin typeface="Cambria Math" panose="02040503050406030204" pitchFamily="18" charset="0"/>
                          </a:rPr>
                        </m:ctrlPr>
                      </m:sSupPr>
                      <m:e>
                        <m:r>
                          <a:rPr lang="ja-JP" altLang="en-US" sz="3200" i="1">
                            <a:latin typeface="Cambria Math"/>
                          </a:rPr>
                          <m:t>𝑚</m:t>
                        </m:r>
                      </m:e>
                      <m:sup>
                        <m:r>
                          <a:rPr lang="en-US" altLang="ja-JP" sz="3200" i="1">
                            <a:latin typeface="Cambria Math"/>
                          </a:rPr>
                          <m:t>3</m:t>
                        </m:r>
                      </m:sup>
                    </m:sSup>
                  </m:oMath>
                </a14:m>
                <a:r>
                  <a:rPr lang="ja-JP" altLang="en-US" sz="3200" dirty="0">
                    <a:latin typeface="BIZ UDPゴシック" panose="020B0400000000000000" pitchFamily="50" charset="-128"/>
                    <a:ea typeface="BIZ UDPゴシック" panose="020B0400000000000000" pitchFamily="50" charset="-128"/>
                  </a:rPr>
                  <a:t>）はいくらか。</a:t>
                </a:r>
                <a:endParaRPr lang="en-US" altLang="ja-JP" sz="3200" dirty="0">
                  <a:latin typeface="BIZ UDPゴシック" panose="020B0400000000000000" pitchFamily="50" charset="-128"/>
                  <a:ea typeface="BIZ UDPゴシック" panose="020B0400000000000000" pitchFamily="50" charset="-128"/>
                </a:endParaRPr>
              </a:p>
              <a:p>
                <a:pPr marL="0" indent="0" eaLnBrk="1" hangingPunct="1">
                  <a:buNone/>
                </a:pPr>
                <a:r>
                  <a:rPr lang="ja-JP" altLang="en-US" sz="3200" dirty="0">
                    <a:latin typeface="BIZ UDPゴシック" panose="020B0400000000000000" pitchFamily="50" charset="-128"/>
                    <a:ea typeface="BIZ UDPゴシック" panose="020B0400000000000000" pitchFamily="50" charset="-128"/>
                  </a:rPr>
                  <a:t>ただし、気体は理想気体とし、気体定数Ｒ＝</a:t>
                </a:r>
                <a:r>
                  <a:rPr lang="en-US" altLang="ja-JP" sz="3200" dirty="0">
                    <a:latin typeface="BIZ UDPゴシック" panose="020B0400000000000000" pitchFamily="50" charset="-128"/>
                    <a:ea typeface="BIZ UDPゴシック" panose="020B0400000000000000" pitchFamily="50" charset="-128"/>
                  </a:rPr>
                  <a:t>8.3J/</a:t>
                </a:r>
                <a:r>
                  <a:rPr lang="ja-JP" altLang="en-US" sz="3200" dirty="0">
                    <a:latin typeface="BIZ UDPゴシック" panose="020B0400000000000000" pitchFamily="50" charset="-128"/>
                    <a:ea typeface="BIZ UDPゴシック" panose="020B0400000000000000" pitchFamily="50" charset="-128"/>
                  </a:rPr>
                  <a:t>（ｍｏｌ・ｋ）とする。</a:t>
                </a:r>
              </a:p>
            </p:txBody>
          </p:sp>
        </mc:Choice>
        <mc:Fallback xmlns="">
          <p:sp>
            <p:nvSpPr>
              <p:cNvPr id="9" name="コンテンツ プレースホルダー 2">
                <a:extLst>
                  <a:ext uri="{FF2B5EF4-FFF2-40B4-BE49-F238E27FC236}">
                    <a16:creationId xmlns:a16="http://schemas.microsoft.com/office/drawing/2014/main" id="{1B6F7AF8-2983-4FCD-98A8-8D52BB439D66}"/>
                  </a:ext>
                </a:extLst>
              </p:cNvPr>
              <p:cNvSpPr txBox="1">
                <a:spLocks noRot="1" noChangeAspect="1" noMove="1" noResize="1" noEditPoints="1" noAdjustHandles="1" noChangeArrowheads="1" noChangeShapeType="1" noTextEdit="1"/>
              </p:cNvSpPr>
              <p:nvPr/>
            </p:nvSpPr>
            <p:spPr>
              <a:xfrm>
                <a:off x="365334" y="2197846"/>
                <a:ext cx="11461332" cy="1933090"/>
              </a:xfrm>
              <a:prstGeom prst="rect">
                <a:avLst/>
              </a:prstGeom>
              <a:blipFill>
                <a:blip r:embed="rId2"/>
                <a:stretch>
                  <a:fillRect l="-1328" t="-8750" r="-212" b="-1875"/>
                </a:stretch>
              </a:blipFill>
              <a:ln w="19050">
                <a:solidFill>
                  <a:schemeClr val="tx1"/>
                </a:solidFill>
                <a:miter lim="800000"/>
                <a:headEnd/>
                <a:tailEnd/>
              </a:ln>
            </p:spPr>
            <p:txBody>
              <a:bodyPr/>
              <a:lstStyle/>
              <a:p>
                <a:r>
                  <a:rPr lang="ja-JP" altLang="en-US">
                    <a:noFill/>
                  </a:rPr>
                  <a:t> </a:t>
                </a:r>
              </a:p>
            </p:txBody>
          </p:sp>
        </mc:Fallback>
      </mc:AlternateContent>
      <p:sp>
        <p:nvSpPr>
          <p:cNvPr id="8" name="コンテンツ プレースホルダー 5">
            <a:extLst>
              <a:ext uri="{FF2B5EF4-FFF2-40B4-BE49-F238E27FC236}">
                <a16:creationId xmlns:a16="http://schemas.microsoft.com/office/drawing/2014/main" id="{6A3C9F0C-9A60-4015-9DFE-DC9FF4E5F2B0}"/>
              </a:ext>
            </a:extLst>
          </p:cNvPr>
          <p:cNvSpPr txBox="1">
            <a:spLocks/>
          </p:cNvSpPr>
          <p:nvPr/>
        </p:nvSpPr>
        <p:spPr>
          <a:xfrm>
            <a:off x="365334" y="4255350"/>
            <a:ext cx="2209755" cy="5847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600" b="1" dirty="0">
                <a:solidFill>
                  <a:schemeClr val="accent1">
                    <a:lumMod val="75000"/>
                  </a:schemeClr>
                </a:solidFill>
                <a:latin typeface="Hiragino Kaku Gothic ProN"/>
              </a:rPr>
              <a:t>使用公式</a:t>
            </a:r>
            <a:endParaRPr lang="ja-JP" altLang="en-US" b="1" dirty="0">
              <a:solidFill>
                <a:schemeClr val="accent1">
                  <a:lumMod val="75000"/>
                </a:schemeClr>
              </a:solidFill>
            </a:endParaRPr>
          </a:p>
        </p:txBody>
      </p:sp>
      <p:sp>
        <p:nvSpPr>
          <p:cNvPr id="12" name="コンテンツ プレースホルダー 5">
            <a:extLst>
              <a:ext uri="{FF2B5EF4-FFF2-40B4-BE49-F238E27FC236}">
                <a16:creationId xmlns:a16="http://schemas.microsoft.com/office/drawing/2014/main" id="{9A78075F-B950-4970-B963-ECB58AC52A2C}"/>
              </a:ext>
            </a:extLst>
          </p:cNvPr>
          <p:cNvSpPr txBox="1">
            <a:spLocks/>
          </p:cNvSpPr>
          <p:nvPr/>
        </p:nvSpPr>
        <p:spPr>
          <a:xfrm>
            <a:off x="501351" y="4706147"/>
            <a:ext cx="7842984" cy="1991150"/>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3600" b="1" dirty="0">
                <a:solidFill>
                  <a:schemeClr val="accent1">
                    <a:lumMod val="75000"/>
                  </a:schemeClr>
                </a:solidFill>
              </a:rPr>
              <a:t>P×V=</a:t>
            </a:r>
            <a:r>
              <a:rPr lang="ja-JP" altLang="en-US" sz="3600" b="1" dirty="0">
                <a:solidFill>
                  <a:schemeClr val="accent1">
                    <a:lumMod val="75000"/>
                  </a:schemeClr>
                </a:solidFill>
              </a:rPr>
              <a:t>ｎ</a:t>
            </a:r>
            <a:r>
              <a:rPr lang="en-US" altLang="ja-JP" sz="3600" b="1" dirty="0">
                <a:solidFill>
                  <a:schemeClr val="accent1">
                    <a:lumMod val="75000"/>
                  </a:schemeClr>
                </a:solidFill>
              </a:rPr>
              <a:t>×R×T</a:t>
            </a:r>
            <a:r>
              <a:rPr lang="en-US" altLang="ja-JP" sz="3600" dirty="0"/>
              <a:t/>
            </a:r>
            <a:br>
              <a:rPr lang="en-US" altLang="ja-JP" sz="3600" dirty="0"/>
            </a:br>
            <a:r>
              <a:rPr lang="en-US" altLang="ja-JP" sz="3600" b="1" i="0" dirty="0">
                <a:solidFill>
                  <a:srgbClr val="333333"/>
                </a:solidFill>
                <a:effectLst/>
              </a:rPr>
              <a:t>P</a:t>
            </a:r>
            <a:r>
              <a:rPr lang="ja-JP" altLang="en-US" sz="3600" b="1" i="0" dirty="0">
                <a:solidFill>
                  <a:srgbClr val="333333"/>
                </a:solidFill>
                <a:effectLst/>
              </a:rPr>
              <a:t>：圧力　</a:t>
            </a:r>
            <a:r>
              <a:rPr lang="en-US" altLang="ja-JP" sz="3600" b="1" i="0" dirty="0">
                <a:solidFill>
                  <a:srgbClr val="333333"/>
                </a:solidFill>
                <a:effectLst/>
              </a:rPr>
              <a:t>V</a:t>
            </a:r>
            <a:r>
              <a:rPr lang="ja-JP" altLang="en-US" sz="3600" b="1" i="0" dirty="0">
                <a:solidFill>
                  <a:srgbClr val="333333"/>
                </a:solidFill>
                <a:effectLst/>
              </a:rPr>
              <a:t>：体積　</a:t>
            </a:r>
            <a:r>
              <a:rPr lang="en-US" altLang="ja-JP" sz="3600" b="1" i="0" dirty="0">
                <a:solidFill>
                  <a:srgbClr val="333333"/>
                </a:solidFill>
                <a:effectLst/>
              </a:rPr>
              <a:t>T</a:t>
            </a:r>
            <a:r>
              <a:rPr lang="ja-JP" altLang="en-US" sz="3600" b="1" i="0" dirty="0">
                <a:solidFill>
                  <a:srgbClr val="333333"/>
                </a:solidFill>
                <a:effectLst/>
              </a:rPr>
              <a:t>：絶対温度</a:t>
            </a:r>
            <a:endParaRPr lang="en-US" altLang="ja-JP" sz="3600" b="1" i="0" dirty="0">
              <a:solidFill>
                <a:srgbClr val="333333"/>
              </a:solidFill>
              <a:effectLst/>
            </a:endParaRPr>
          </a:p>
          <a:p>
            <a:pPr marL="0" indent="0">
              <a:buFont typeface="Arial" panose="020B0604020202020204" pitchFamily="34" charset="0"/>
              <a:buNone/>
            </a:pPr>
            <a:r>
              <a:rPr lang="ja-JP" altLang="en-US" sz="3600" b="1" i="0" dirty="0">
                <a:solidFill>
                  <a:srgbClr val="333333"/>
                </a:solidFill>
                <a:effectLst/>
              </a:rPr>
              <a:t>ｎ：理想気体の量　</a:t>
            </a:r>
            <a:r>
              <a:rPr lang="en-US" altLang="ja-JP" sz="3600" b="1" i="0" dirty="0">
                <a:solidFill>
                  <a:srgbClr val="333333"/>
                </a:solidFill>
                <a:effectLst/>
              </a:rPr>
              <a:t>R</a:t>
            </a:r>
            <a:r>
              <a:rPr lang="ja-JP" altLang="en-US" sz="3600" b="1" i="0" dirty="0">
                <a:solidFill>
                  <a:srgbClr val="333333"/>
                </a:solidFill>
                <a:effectLst/>
              </a:rPr>
              <a:t>：気体定数</a:t>
            </a:r>
            <a:endParaRPr lang="ja-JP" altLang="en-US" sz="3600" dirty="0"/>
          </a:p>
          <a:p>
            <a:pPr marL="0" indent="0">
              <a:lnSpc>
                <a:spcPts val="6200"/>
              </a:lnSpc>
              <a:buNone/>
            </a:pPr>
            <a:endParaRPr lang="ja-JP" altLang="en-US" sz="3600" dirty="0"/>
          </a:p>
        </p:txBody>
      </p:sp>
      <p:sp>
        <p:nvSpPr>
          <p:cNvPr id="16" name="L 字 15">
            <a:extLst>
              <a:ext uri="{FF2B5EF4-FFF2-40B4-BE49-F238E27FC236}">
                <a16:creationId xmlns:a16="http://schemas.microsoft.com/office/drawing/2014/main" id="{6B7FC879-9EEE-4E24-BE7F-6D6BACBA453B}"/>
              </a:ext>
            </a:extLst>
          </p:cNvPr>
          <p:cNvSpPr/>
          <p:nvPr/>
        </p:nvSpPr>
        <p:spPr>
          <a:xfrm rot="13518342">
            <a:off x="1033544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L 字 16">
            <a:extLst>
              <a:ext uri="{FF2B5EF4-FFF2-40B4-BE49-F238E27FC236}">
                <a16:creationId xmlns:a16="http://schemas.microsoft.com/office/drawing/2014/main" id="{B2E7F479-3F9B-42B9-BC30-33A8B7921FB9}"/>
              </a:ext>
            </a:extLst>
          </p:cNvPr>
          <p:cNvSpPr/>
          <p:nvPr/>
        </p:nvSpPr>
        <p:spPr>
          <a:xfrm rot="13518342">
            <a:off x="10043067"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L 字 17">
            <a:extLst>
              <a:ext uri="{FF2B5EF4-FFF2-40B4-BE49-F238E27FC236}">
                <a16:creationId xmlns:a16="http://schemas.microsoft.com/office/drawing/2014/main" id="{6EDC987D-D0BA-42F9-B93B-4C512FDDFA91}"/>
              </a:ext>
            </a:extLst>
          </p:cNvPr>
          <p:cNvSpPr/>
          <p:nvPr/>
        </p:nvSpPr>
        <p:spPr>
          <a:xfrm rot="13518342">
            <a:off x="9752449"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L 字 18">
            <a:extLst>
              <a:ext uri="{FF2B5EF4-FFF2-40B4-BE49-F238E27FC236}">
                <a16:creationId xmlns:a16="http://schemas.microsoft.com/office/drawing/2014/main" id="{E9F69BBB-4E46-4449-B64B-04515A92B64F}"/>
              </a:ext>
            </a:extLst>
          </p:cNvPr>
          <p:cNvSpPr/>
          <p:nvPr/>
        </p:nvSpPr>
        <p:spPr>
          <a:xfrm rot="13518342">
            <a:off x="946183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L 字 19">
            <a:extLst>
              <a:ext uri="{FF2B5EF4-FFF2-40B4-BE49-F238E27FC236}">
                <a16:creationId xmlns:a16="http://schemas.microsoft.com/office/drawing/2014/main" id="{F4454527-DDDE-4693-8B9F-53BC7921A6A9}"/>
              </a:ext>
            </a:extLst>
          </p:cNvPr>
          <p:cNvSpPr/>
          <p:nvPr/>
        </p:nvSpPr>
        <p:spPr>
          <a:xfrm rot="13518342">
            <a:off x="9171212" y="320907"/>
            <a:ext cx="464846" cy="461557"/>
          </a:xfrm>
          <a:prstGeom prst="corner">
            <a:avLst>
              <a:gd name="adj1" fmla="val 32577"/>
              <a:gd name="adj2" fmla="val 3253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L 字 20">
            <a:extLst>
              <a:ext uri="{FF2B5EF4-FFF2-40B4-BE49-F238E27FC236}">
                <a16:creationId xmlns:a16="http://schemas.microsoft.com/office/drawing/2014/main" id="{CD0B3DC6-86BA-4943-802C-F7148B98CFE5}"/>
              </a:ext>
            </a:extLst>
          </p:cNvPr>
          <p:cNvSpPr/>
          <p:nvPr/>
        </p:nvSpPr>
        <p:spPr>
          <a:xfrm rot="13518342">
            <a:off x="8878840"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L 字 21">
            <a:extLst>
              <a:ext uri="{FF2B5EF4-FFF2-40B4-BE49-F238E27FC236}">
                <a16:creationId xmlns:a16="http://schemas.microsoft.com/office/drawing/2014/main" id="{7D26443F-1DFD-47D3-B7A8-2FC412BE836F}"/>
              </a:ext>
            </a:extLst>
          </p:cNvPr>
          <p:cNvSpPr/>
          <p:nvPr/>
        </p:nvSpPr>
        <p:spPr>
          <a:xfrm rot="13518342">
            <a:off x="8588222"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L 字 22">
            <a:extLst>
              <a:ext uri="{FF2B5EF4-FFF2-40B4-BE49-F238E27FC236}">
                <a16:creationId xmlns:a16="http://schemas.microsoft.com/office/drawing/2014/main" id="{CE4797A6-0FC7-4F06-ACB7-F31EC9D5E98D}"/>
              </a:ext>
            </a:extLst>
          </p:cNvPr>
          <p:cNvSpPr/>
          <p:nvPr/>
        </p:nvSpPr>
        <p:spPr>
          <a:xfrm rot="13518342">
            <a:off x="8297603"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L 字 23">
            <a:extLst>
              <a:ext uri="{FF2B5EF4-FFF2-40B4-BE49-F238E27FC236}">
                <a16:creationId xmlns:a16="http://schemas.microsoft.com/office/drawing/2014/main" id="{B6BB2E96-C662-4065-95D2-088C819AAA90}"/>
              </a:ext>
            </a:extLst>
          </p:cNvPr>
          <p:cNvSpPr/>
          <p:nvPr/>
        </p:nvSpPr>
        <p:spPr>
          <a:xfrm rot="13518342">
            <a:off x="8006985"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L 字 24">
            <a:extLst>
              <a:ext uri="{FF2B5EF4-FFF2-40B4-BE49-F238E27FC236}">
                <a16:creationId xmlns:a16="http://schemas.microsoft.com/office/drawing/2014/main" id="{2A33CF13-CAC7-48D1-877F-8483FCF85F34}"/>
              </a:ext>
            </a:extLst>
          </p:cNvPr>
          <p:cNvSpPr/>
          <p:nvPr/>
        </p:nvSpPr>
        <p:spPr>
          <a:xfrm rot="13518342">
            <a:off x="10624304" y="31645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5203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ABE34D-4D57-4C6B-99E6-F6A776E57EC1}"/>
              </a:ext>
            </a:extLst>
          </p:cNvPr>
          <p:cNvSpPr>
            <a:spLocks noGrp="1"/>
          </p:cNvSpPr>
          <p:nvPr>
            <p:ph type="title"/>
          </p:nvPr>
        </p:nvSpPr>
        <p:spPr/>
        <p:txBody>
          <a:bodyPr/>
          <a:lstStyle/>
          <a:p>
            <a:r>
              <a:rPr kumimoji="1" lang="ja-JP" altLang="en-US" dirty="0"/>
              <a:t>基礎　</a:t>
            </a:r>
            <a:r>
              <a:rPr kumimoji="1" lang="en-US" altLang="ja-JP" dirty="0"/>
              <a:t>part</a:t>
            </a:r>
            <a:r>
              <a:rPr kumimoji="1" lang="ja-JP" altLang="en-US" dirty="0"/>
              <a:t>１　気体の性質</a:t>
            </a:r>
          </a:p>
        </p:txBody>
      </p:sp>
      <p:sp>
        <p:nvSpPr>
          <p:cNvPr id="6" name="コンテンツ プレースホルダー 5">
            <a:extLst>
              <a:ext uri="{FF2B5EF4-FFF2-40B4-BE49-F238E27FC236}">
                <a16:creationId xmlns:a16="http://schemas.microsoft.com/office/drawing/2014/main" id="{6B31834D-3CB7-490D-B7FB-7179DBBE79F3}"/>
              </a:ext>
            </a:extLst>
          </p:cNvPr>
          <p:cNvSpPr>
            <a:spLocks noGrp="1"/>
          </p:cNvSpPr>
          <p:nvPr>
            <p:ph idx="1"/>
          </p:nvPr>
        </p:nvSpPr>
        <p:spPr>
          <a:xfrm>
            <a:off x="4883075" y="1539889"/>
            <a:ext cx="10515600" cy="584775"/>
          </a:xfrm>
        </p:spPr>
        <p:txBody>
          <a:bodyPr>
            <a:normAutofit lnSpcReduction="10000"/>
          </a:bodyPr>
          <a:lstStyle/>
          <a:p>
            <a:pPr marL="0" indent="0">
              <a:buNone/>
            </a:pPr>
            <a:r>
              <a:rPr lang="ja-JP" altLang="en-US" sz="3600" b="0" i="0" dirty="0">
                <a:solidFill>
                  <a:srgbClr val="333333"/>
                </a:solidFill>
                <a:effectLst/>
                <a:latin typeface="Hiragino Kaku Gothic ProN"/>
              </a:rPr>
              <a:t>練習問題</a:t>
            </a:r>
            <a:endParaRPr lang="ja-JP" altLang="en-US" dirty="0"/>
          </a:p>
        </p:txBody>
      </p:sp>
      <p:sp>
        <p:nvSpPr>
          <p:cNvPr id="10" name="テキスト ボックス 9">
            <a:extLst>
              <a:ext uri="{FF2B5EF4-FFF2-40B4-BE49-F238E27FC236}">
                <a16:creationId xmlns:a16="http://schemas.microsoft.com/office/drawing/2014/main" id="{E6CFD33E-2873-40E1-B82A-84D5D8895069}"/>
              </a:ext>
            </a:extLst>
          </p:cNvPr>
          <p:cNvSpPr txBox="1"/>
          <p:nvPr/>
        </p:nvSpPr>
        <p:spPr>
          <a:xfrm>
            <a:off x="66349" y="1100741"/>
            <a:ext cx="8277986" cy="584775"/>
          </a:xfrm>
          <a:prstGeom prst="rect">
            <a:avLst/>
          </a:prstGeom>
          <a:noFill/>
        </p:spPr>
        <p:txBody>
          <a:bodyPr wrap="square">
            <a:spAutoFit/>
          </a:bodyPr>
          <a:lstStyle/>
          <a:p>
            <a:r>
              <a:rPr kumimoji="1"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理想気体の状態方程式</a:t>
            </a:r>
            <a:endParaRPr kumimoji="1" lang="en-US" altLang="ja-JP" sz="3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E0F40272-3C62-450E-AEB0-EBC5CAF3DBDF}"/>
              </a:ext>
            </a:extLst>
          </p:cNvPr>
          <p:cNvSpPr/>
          <p:nvPr/>
        </p:nvSpPr>
        <p:spPr>
          <a:xfrm>
            <a:off x="45203" y="1141809"/>
            <a:ext cx="86927" cy="404813"/>
          </a:xfrm>
          <a:prstGeom prst="rect">
            <a:avLst/>
          </a:prstGeom>
          <a:solidFill>
            <a:srgbClr val="6B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a:extLst>
              <a:ext uri="{FF2B5EF4-FFF2-40B4-BE49-F238E27FC236}">
                <a16:creationId xmlns:a16="http://schemas.microsoft.com/office/drawing/2014/main" id="{CF470CCA-2887-4113-9E10-637D4AEA354D}"/>
              </a:ext>
            </a:extLst>
          </p:cNvPr>
          <p:cNvCxnSpPr/>
          <p:nvPr/>
        </p:nvCxnSpPr>
        <p:spPr>
          <a:xfrm>
            <a:off x="4883075" y="1968649"/>
            <a:ext cx="1969546" cy="0"/>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コンテンツ プレースホルダー 2">
                <a:extLst>
                  <a:ext uri="{FF2B5EF4-FFF2-40B4-BE49-F238E27FC236}">
                    <a16:creationId xmlns:a16="http://schemas.microsoft.com/office/drawing/2014/main" id="{F2921EF1-0665-45C2-8E58-3F501EAB7ECA}"/>
                  </a:ext>
                </a:extLst>
              </p:cNvPr>
              <p:cNvSpPr txBox="1">
                <a:spLocks/>
              </p:cNvSpPr>
              <p:nvPr/>
            </p:nvSpPr>
            <p:spPr bwMode="auto">
              <a:xfrm>
                <a:off x="154952" y="1968648"/>
                <a:ext cx="11882095" cy="49915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buNone/>
                </a:pP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公式</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P×V</a:t>
                </a:r>
                <a:r>
                  <a:rPr lang="ja-JP" altLang="en-US" sz="2000" dirty="0">
                    <a:latin typeface="メイリオ" panose="020B0604030504040204" pitchFamily="50" charset="-128"/>
                    <a:ea typeface="メイリオ" panose="020B0604030504040204" pitchFamily="50" charset="-128"/>
                  </a:rPr>
                  <a:t>＝ｎ</a:t>
                </a:r>
                <a:r>
                  <a:rPr lang="en-US" altLang="ja-JP" sz="2000" dirty="0">
                    <a:latin typeface="メイリオ" panose="020B0604030504040204" pitchFamily="50" charset="-128"/>
                    <a:ea typeface="メイリオ" panose="020B0604030504040204" pitchFamily="50" charset="-128"/>
                  </a:rPr>
                  <a:t>×R×T</a:t>
                </a:r>
              </a:p>
              <a:p>
                <a:pPr eaLnBrk="1" hangingPunct="1">
                  <a:buNone/>
                </a:pP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a:t>
                </a:r>
                <a:r>
                  <a:rPr lang="ja-JP" altLang="en-US" sz="2000" u="sng" dirty="0">
                    <a:latin typeface="メイリオ" panose="020B0604030504040204" pitchFamily="50" charset="-128"/>
                    <a:ea typeface="メイリオ" panose="020B0604030504040204" pitchFamily="50" charset="-128"/>
                  </a:rPr>
                  <a:t>二酸化炭素の質量から二酸化炭素のモル数を求める。</a:t>
                </a:r>
                <a:endParaRPr lang="en-US" altLang="ja-JP" sz="2000" u="sng" dirty="0">
                  <a:latin typeface="メイリオ" panose="020B0604030504040204" pitchFamily="50" charset="-128"/>
                  <a:ea typeface="メイリオ" panose="020B0604030504040204" pitchFamily="50" charset="-128"/>
                </a:endParaRPr>
              </a:p>
              <a:p>
                <a:pPr eaLnBrk="1" hangingPunct="1">
                  <a:buNone/>
                </a:pPr>
                <a:r>
                  <a:rPr lang="ja-JP" altLang="en-US" sz="2400"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二酸化炭素（</a:t>
                </a:r>
                <a:r>
                  <a:rPr lang="en-US" altLang="ja-JP" sz="2000" dirty="0">
                    <a:latin typeface="メイリオ" panose="020B0604030504040204" pitchFamily="50" charset="-128"/>
                    <a:ea typeface="メイリオ" panose="020B0604030504040204" pitchFamily="50" charset="-128"/>
                  </a:rPr>
                  <a:t>CO</a:t>
                </a:r>
                <a:r>
                  <a:rPr lang="en-US" altLang="ja-JP" sz="1400" dirty="0">
                    <a:latin typeface="メイリオ" panose="020B0604030504040204" pitchFamily="50" charset="-128"/>
                    <a:ea typeface="メイリオ" panose="020B0604030504040204" pitchFamily="50" charset="-128"/>
                  </a:rPr>
                  <a:t>2</a:t>
                </a:r>
                <a:r>
                  <a:rPr lang="en-US" altLang="ja-JP" sz="2000" dirty="0">
                    <a:latin typeface="メイリオ" panose="020B0604030504040204" pitchFamily="50" charset="-128"/>
                    <a:ea typeface="メイリオ" panose="020B0604030504040204" pitchFamily="50" charset="-128"/>
                  </a:rPr>
                  <a:t>)1mol</a:t>
                </a:r>
                <a:r>
                  <a:rPr lang="ja-JP" altLang="en-US" sz="2000" dirty="0">
                    <a:latin typeface="メイリオ" panose="020B0604030504040204" pitchFamily="50" charset="-128"/>
                    <a:ea typeface="メイリオ" panose="020B0604030504040204" pitchFamily="50" charset="-128"/>
                  </a:rPr>
                  <a:t>の質量＝</a:t>
                </a:r>
                <a:r>
                  <a:rPr lang="en-US" altLang="ja-JP" sz="2000" dirty="0">
                    <a:latin typeface="メイリオ" panose="020B0604030504040204" pitchFamily="50" charset="-128"/>
                    <a:ea typeface="メイリオ" panose="020B0604030504040204" pitchFamily="50" charset="-128"/>
                  </a:rPr>
                  <a:t>12+16×2</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44</a:t>
                </a:r>
              </a:p>
              <a:p>
                <a:pPr eaLnBrk="1" hangingPunct="1">
                  <a:buNone/>
                </a:pPr>
                <a:r>
                  <a:rPr lang="ja-JP" altLang="en-US" sz="2000" dirty="0">
                    <a:latin typeface="メイリオ" panose="020B0604030504040204" pitchFamily="50" charset="-128"/>
                    <a:ea typeface="メイリオ" panose="020B0604030504040204" pitchFamily="50" charset="-128"/>
                  </a:rPr>
                  <a:t>　　　　　　二酸化炭素</a:t>
                </a:r>
                <a:r>
                  <a:rPr lang="en-US" altLang="ja-JP" sz="2000" dirty="0">
                    <a:latin typeface="メイリオ" panose="020B0604030504040204" pitchFamily="50" charset="-128"/>
                    <a:ea typeface="メイリオ" panose="020B0604030504040204" pitchFamily="50" charset="-128"/>
                  </a:rPr>
                  <a:t>11</a:t>
                </a:r>
                <a:r>
                  <a:rPr lang="ja-JP" altLang="en-US" sz="2000" dirty="0">
                    <a:latin typeface="メイリオ" panose="020B0604030504040204" pitchFamily="50" charset="-128"/>
                    <a:ea typeface="メイリオ" panose="020B0604030504040204" pitchFamily="50" charset="-128"/>
                  </a:rPr>
                  <a:t>ｋｇのモル数ｎ＝</a:t>
                </a:r>
                <a14:m>
                  <m:oMath xmlns:m="http://schemas.openxmlformats.org/officeDocument/2006/math">
                    <m:f>
                      <m:fPr>
                        <m:ctrlPr>
                          <a:rPr lang="en-US" altLang="ja-JP" sz="2000" i="1">
                            <a:latin typeface="Cambria Math" panose="02040503050406030204" pitchFamily="18" charset="0"/>
                          </a:rPr>
                        </m:ctrlPr>
                      </m:fPr>
                      <m:num>
                        <m:r>
                          <a:rPr lang="ja-JP" altLang="en-US" sz="2000" i="1" dirty="0">
                            <a:latin typeface="Cambria Math" panose="02040503050406030204" pitchFamily="18" charset="0"/>
                            <a:ea typeface="BIZ UDPゴシック" panose="020B0400000000000000" pitchFamily="50" charset="-128"/>
                          </a:rPr>
                          <m:t>１１０００</m:t>
                        </m:r>
                      </m:num>
                      <m:den>
                        <m:r>
                          <a:rPr lang="ja-JP" altLang="en-US" sz="2000" i="1" dirty="0">
                            <a:latin typeface="Cambria Math" panose="02040503050406030204" pitchFamily="18" charset="0"/>
                            <a:ea typeface="BIZ UDPゴシック" panose="020B0400000000000000" pitchFamily="50" charset="-128"/>
                          </a:rPr>
                          <m:t>４４</m:t>
                        </m:r>
                      </m:den>
                    </m:f>
                  </m:oMath>
                </a14:m>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250mol</a:t>
                </a:r>
                <a:r>
                  <a:rPr lang="ja-JP" altLang="en-US" sz="2000" dirty="0">
                    <a:latin typeface="メイリオ" panose="020B0604030504040204" pitchFamily="50" charset="-128"/>
                    <a:ea typeface="メイリオ" panose="020B0604030504040204" pitchFamily="50" charset="-128"/>
                  </a:rPr>
                  <a:t>　</a:t>
                </a:r>
                <a:endParaRPr lang="en-US" altLang="ja-JP" sz="2000" dirty="0">
                  <a:latin typeface="メイリオ" panose="020B0604030504040204" pitchFamily="50" charset="-128"/>
                  <a:ea typeface="メイリオ" panose="020B0604030504040204" pitchFamily="50" charset="-128"/>
                </a:endParaRPr>
              </a:p>
              <a:p>
                <a:pPr eaLnBrk="1" hangingPunct="1">
                  <a:buFont typeface="Arial" charset="0"/>
                  <a:buNone/>
                </a:pP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代入する値</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　</a:t>
                </a:r>
                <a:endParaRPr lang="en-US" altLang="ja-JP" sz="2000" dirty="0">
                  <a:latin typeface="メイリオ" panose="020B0604030504040204" pitchFamily="50" charset="-128"/>
                  <a:ea typeface="メイリオ" panose="020B0604030504040204" pitchFamily="50" charset="-128"/>
                </a:endParaRPr>
              </a:p>
              <a:p>
                <a:pPr eaLnBrk="1" hangingPunct="1">
                  <a:buNone/>
                </a:pPr>
                <a:r>
                  <a:rPr lang="ja-JP" altLang="en-US" sz="2000" dirty="0">
                    <a:latin typeface="メイリオ" panose="020B0604030504040204" pitchFamily="50" charset="-128"/>
                    <a:ea typeface="メイリオ" panose="020B0604030504040204" pitchFamily="50" charset="-128"/>
                  </a:rPr>
                  <a:t>温度の単位を℃→Ｋ（℃</a:t>
                </a:r>
                <a:r>
                  <a:rPr lang="en-US" altLang="ja-JP" sz="2000" dirty="0">
                    <a:latin typeface="メイリオ" panose="020B0604030504040204" pitchFamily="50" charset="-128"/>
                    <a:ea typeface="メイリオ" panose="020B0604030504040204" pitchFamily="50" charset="-128"/>
                  </a:rPr>
                  <a:t>+273</a:t>
                </a:r>
                <a:r>
                  <a:rPr lang="ja-JP" altLang="en-US" sz="2000" dirty="0">
                    <a:latin typeface="メイリオ" panose="020B0604030504040204" pitchFamily="50" charset="-128"/>
                    <a:ea typeface="メイリオ" panose="020B0604030504040204" pitchFamily="50" charset="-128"/>
                  </a:rPr>
                  <a:t>）</a:t>
                </a:r>
                <a:br>
                  <a:rPr lang="ja-JP" altLang="en-US" sz="2000" dirty="0">
                    <a:latin typeface="メイリオ" panose="020B0604030504040204" pitchFamily="50" charset="-128"/>
                    <a:ea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P</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830 </a:t>
                </a:r>
                <a:r>
                  <a:rPr lang="en-US" altLang="ja-JP" sz="2000" dirty="0" err="1">
                    <a:latin typeface="メイリオ" panose="020B0604030504040204" pitchFamily="50" charset="-128"/>
                    <a:ea typeface="メイリオ" panose="020B0604030504040204" pitchFamily="50" charset="-128"/>
                  </a:rPr>
                  <a:t>kPa</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830×</a:t>
                </a:r>
                <a14:m>
                  <m:oMath xmlns:m="http://schemas.openxmlformats.org/officeDocument/2006/math">
                    <m:sSup>
                      <m:sSupPr>
                        <m:ctrlPr>
                          <a:rPr lang="en-US" altLang="ja-JP" sz="2000" i="1">
                            <a:latin typeface="Cambria Math" panose="02040503050406030204" pitchFamily="18" charset="0"/>
                          </a:rPr>
                        </m:ctrlPr>
                      </m:sSupPr>
                      <m:e>
                        <m:r>
                          <a:rPr lang="en-US" altLang="ja-JP" sz="2000" i="1">
                            <a:latin typeface="Cambria Math"/>
                          </a:rPr>
                          <m:t>10</m:t>
                        </m:r>
                      </m:e>
                      <m:sup>
                        <m:r>
                          <a:rPr lang="en-US" altLang="ja-JP" sz="2000" i="1">
                            <a:latin typeface="Cambria Math"/>
                          </a:rPr>
                          <m:t>3</m:t>
                        </m:r>
                      </m:sup>
                    </m:sSup>
                  </m:oMath>
                </a14:m>
                <a:r>
                  <a:rPr lang="en-US" altLang="ja-JP" sz="2000" dirty="0">
                    <a:latin typeface="メイリオ" panose="020B0604030504040204" pitchFamily="50" charset="-128"/>
                    <a:ea typeface="メイリオ" panose="020B0604030504040204" pitchFamily="50" charset="-128"/>
                  </a:rPr>
                  <a:t>Pa</a:t>
                </a: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n</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250 mol</a:t>
                </a: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R</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8.3 J/(</a:t>
                </a:r>
                <a:r>
                  <a:rPr lang="en-US" altLang="ja-JP" sz="2000" dirty="0" err="1">
                    <a:latin typeface="メイリオ" panose="020B0604030504040204" pitchFamily="50" charset="-128"/>
                    <a:ea typeface="メイリオ" panose="020B0604030504040204" pitchFamily="50" charset="-128"/>
                  </a:rPr>
                  <a:t>mol</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K)</a:t>
                </a: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T</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273</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27</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300 K</a:t>
                </a: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 </a:t>
                </a:r>
              </a:p>
              <a:p>
                <a:pPr eaLnBrk="1" hangingPunct="1">
                  <a:buNone/>
                </a:pP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式へ代入</a:t>
                </a:r>
                <a:r>
                  <a:rPr lang="en-US" altLang="ja-JP" sz="2000" dirty="0">
                    <a:latin typeface="メイリオ" panose="020B0604030504040204" pitchFamily="50" charset="-128"/>
                    <a:ea typeface="メイリオ" panose="020B0604030504040204" pitchFamily="50" charset="-128"/>
                  </a:rPr>
                  <a:t>】</a:t>
                </a:r>
              </a:p>
              <a:p>
                <a:pPr eaLnBrk="1" hangingPunct="1">
                  <a:buNone/>
                </a:pP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P×V</a:t>
                </a:r>
                <a:r>
                  <a:rPr lang="ja-JP" altLang="en-US" sz="2000" dirty="0">
                    <a:latin typeface="メイリオ" panose="020B0604030504040204" pitchFamily="50" charset="-128"/>
                    <a:ea typeface="メイリオ" panose="020B0604030504040204" pitchFamily="50" charset="-128"/>
                  </a:rPr>
                  <a:t>＝</a:t>
                </a:r>
                <a:r>
                  <a:rPr lang="en-US" altLang="ja-JP" sz="2000" dirty="0" err="1">
                    <a:latin typeface="メイリオ" panose="020B0604030504040204" pitchFamily="50" charset="-128"/>
                    <a:ea typeface="メイリオ" panose="020B0604030504040204" pitchFamily="50" charset="-128"/>
                  </a:rPr>
                  <a:t>n×R×T</a:t>
                </a:r>
                <a:r>
                  <a:rPr lang="en-US" altLang="ja-JP" sz="2000" dirty="0">
                    <a:latin typeface="メイリオ" panose="020B0604030504040204" pitchFamily="50" charset="-128"/>
                    <a:ea typeface="メイリオ" panose="020B0604030504040204" pitchFamily="50" charset="-128"/>
                  </a:rPr>
                  <a:t> </a:t>
                </a:r>
                <a:br>
                  <a:rPr lang="en-US" altLang="ja-JP" sz="2000" dirty="0">
                    <a:latin typeface="メイリオ" panose="020B0604030504040204" pitchFamily="50" charset="-128"/>
                    <a:ea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830</a:t>
                </a:r>
                <a14:m>
                  <m:oMath xmlns:m="http://schemas.openxmlformats.org/officeDocument/2006/math">
                    <m:sSup>
                      <m:sSupPr>
                        <m:ctrlPr>
                          <a:rPr lang="en-US" altLang="ja-JP" sz="2000" i="1">
                            <a:latin typeface="Cambria Math" panose="02040503050406030204" pitchFamily="18" charset="0"/>
                          </a:rPr>
                        </m:ctrlPr>
                      </m:sSupPr>
                      <m:e>
                        <m:r>
                          <a:rPr lang="en-US" altLang="ja-JP" sz="2000" i="1">
                            <a:latin typeface="Cambria Math"/>
                          </a:rPr>
                          <m:t>×10</m:t>
                        </m:r>
                      </m:e>
                      <m:sup>
                        <m:r>
                          <a:rPr lang="en-US" altLang="ja-JP" sz="2000" i="1">
                            <a:latin typeface="Cambria Math"/>
                          </a:rPr>
                          <m:t>3</m:t>
                        </m:r>
                      </m:sup>
                    </m:sSup>
                  </m:oMath>
                </a14:m>
                <a:r>
                  <a:rPr lang="en-US" altLang="ja-JP" sz="2000" dirty="0">
                    <a:latin typeface="メイリオ" panose="020B0604030504040204" pitchFamily="50" charset="-128"/>
                    <a:ea typeface="メイリオ" panose="020B0604030504040204" pitchFamily="50" charset="-128"/>
                  </a:rPr>
                  <a:t>×V</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250×8.3×300 </a:t>
                </a:r>
              </a:p>
              <a:p>
                <a:pPr eaLnBrk="1" hangingPunct="1">
                  <a:buNone/>
                </a:pP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V</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 </a:t>
                </a:r>
                <a14:m>
                  <m:oMath xmlns:m="http://schemas.openxmlformats.org/officeDocument/2006/math">
                    <m:f>
                      <m:fPr>
                        <m:ctrlPr>
                          <a:rPr lang="en-US" altLang="ja-JP" sz="2000" i="1" smtClean="0">
                            <a:latin typeface="Cambria Math" panose="02040503050406030204" pitchFamily="18" charset="0"/>
                            <a:ea typeface="メイリオ" panose="020B0604030504040204" pitchFamily="50" charset="-128"/>
                          </a:rPr>
                        </m:ctrlPr>
                      </m:fPr>
                      <m:num>
                        <m:r>
                          <m:rPr>
                            <m:nor/>
                          </m:rPr>
                          <a:rPr lang="en-US" altLang="ja-JP" sz="2000" dirty="0">
                            <a:latin typeface="メイリオ" panose="020B0604030504040204" pitchFamily="50" charset="-128"/>
                            <a:ea typeface="メイリオ" panose="020B0604030504040204" pitchFamily="50" charset="-128"/>
                          </a:rPr>
                          <m:t>250×8.3×300</m:t>
                        </m:r>
                      </m:num>
                      <m:den>
                        <m:r>
                          <m:rPr>
                            <m:nor/>
                          </m:rPr>
                          <a:rPr lang="en-US" altLang="ja-JP" sz="2000" dirty="0">
                            <a:latin typeface="メイリオ" panose="020B0604030504040204" pitchFamily="50" charset="-128"/>
                            <a:ea typeface="メイリオ" panose="020B0604030504040204" pitchFamily="50" charset="-128"/>
                          </a:rPr>
                          <m:t>830</m:t>
                        </m:r>
                        <m:sSup>
                          <m:sSupPr>
                            <m:ctrlPr>
                              <a:rPr lang="en-US" altLang="ja-JP" sz="2000" i="1">
                                <a:latin typeface="Cambria Math" panose="02040503050406030204" pitchFamily="18" charset="0"/>
                              </a:rPr>
                            </m:ctrlPr>
                          </m:sSupPr>
                          <m:e>
                            <m:r>
                              <a:rPr lang="en-US" altLang="ja-JP" sz="2000" i="1">
                                <a:latin typeface="Cambria Math"/>
                              </a:rPr>
                              <m:t>×10</m:t>
                            </m:r>
                          </m:e>
                          <m:sup>
                            <m:r>
                              <a:rPr lang="en-US" altLang="ja-JP" sz="2000" i="1">
                                <a:latin typeface="Cambria Math"/>
                              </a:rPr>
                              <m:t>3</m:t>
                            </m:r>
                          </m:sup>
                        </m:sSup>
                      </m:den>
                    </m:f>
                  </m:oMath>
                </a14:m>
                <a:r>
                  <a:rPr lang="en-US" altLang="ja-JP" sz="2000" dirty="0">
                    <a:latin typeface="メイリオ" panose="020B0604030504040204" pitchFamily="50" charset="-128"/>
                    <a:ea typeface="メイリオ" panose="020B0604030504040204" pitchFamily="50" charset="-128"/>
                  </a:rPr>
                  <a:t/>
                </a:r>
                <a:br>
                  <a:rPr lang="en-US" altLang="ja-JP" sz="2000" dirty="0">
                    <a:latin typeface="メイリオ" panose="020B0604030504040204" pitchFamily="50" charset="-128"/>
                    <a:ea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V</a:t>
                </a:r>
                <a:r>
                  <a:rPr lang="ja-JP" altLang="en-US" sz="2000" dirty="0">
                    <a:latin typeface="メイリオ" panose="020B0604030504040204" pitchFamily="50" charset="-128"/>
                    <a:ea typeface="メイリオ" panose="020B0604030504040204" pitchFamily="50" charset="-128"/>
                  </a:rPr>
                  <a:t>＝</a:t>
                </a:r>
                <a:r>
                  <a:rPr lang="en-US" altLang="ja-JP" sz="2000" b="1" u="sng" dirty="0">
                    <a:solidFill>
                      <a:srgbClr val="EAB200"/>
                    </a:solidFill>
                    <a:latin typeface="メイリオ" panose="020B0604030504040204" pitchFamily="50" charset="-128"/>
                    <a:ea typeface="メイリオ" panose="020B0604030504040204" pitchFamily="50" charset="-128"/>
                  </a:rPr>
                  <a:t>0.75 m</a:t>
                </a:r>
                <a:r>
                  <a:rPr lang="en-US" altLang="ja-JP" sz="2000" b="1" u="sng" baseline="30000" dirty="0">
                    <a:solidFill>
                      <a:srgbClr val="EAB200"/>
                    </a:solidFill>
                    <a:latin typeface="メイリオ" panose="020B0604030504040204" pitchFamily="50" charset="-128"/>
                    <a:ea typeface="メイリオ" panose="020B0604030504040204" pitchFamily="50" charset="-128"/>
                  </a:rPr>
                  <a:t>3</a:t>
                </a:r>
                <a:r>
                  <a:rPr lang="ja-JP" altLang="en-US" sz="2000" b="1" u="sng" dirty="0">
                    <a:solidFill>
                      <a:srgbClr val="EAB200"/>
                    </a:solidFill>
                    <a:latin typeface="メイリオ" panose="020B0604030504040204" pitchFamily="50" charset="-128"/>
                    <a:ea typeface="メイリオ" panose="020B0604030504040204" pitchFamily="50" charset="-128"/>
                  </a:rPr>
                  <a:t>　 </a:t>
                </a:r>
                <a:endParaRPr lang="en-US" altLang="ja-JP" sz="2000" b="1" u="sng" dirty="0">
                  <a:solidFill>
                    <a:srgbClr val="EAB200"/>
                  </a:solidFill>
                  <a:latin typeface="メイリオ" panose="020B0604030504040204" pitchFamily="50" charset="-128"/>
                  <a:ea typeface="メイリオ" panose="020B0604030504040204" pitchFamily="50" charset="-128"/>
                </a:endParaRPr>
              </a:p>
            </p:txBody>
          </p:sp>
        </mc:Choice>
        <mc:Fallback xmlns="">
          <p:sp>
            <p:nvSpPr>
              <p:cNvPr id="8" name="コンテンツ プレースホルダー 2">
                <a:extLst>
                  <a:ext uri="{FF2B5EF4-FFF2-40B4-BE49-F238E27FC236}">
                    <a16:creationId xmlns:a16="http://schemas.microsoft.com/office/drawing/2014/main" id="{F2921EF1-0665-45C2-8E58-3F501EAB7ECA}"/>
                  </a:ext>
                </a:extLst>
              </p:cNvPr>
              <p:cNvSpPr txBox="1">
                <a:spLocks noRot="1" noChangeAspect="1" noMove="1" noResize="1" noEditPoints="1" noAdjustHandles="1" noChangeArrowheads="1" noChangeShapeType="1" noTextEdit="1"/>
              </p:cNvSpPr>
              <p:nvPr/>
            </p:nvSpPr>
            <p:spPr bwMode="auto">
              <a:xfrm>
                <a:off x="154952" y="1968648"/>
                <a:ext cx="11882095" cy="4991543"/>
              </a:xfrm>
              <a:prstGeom prst="rect">
                <a:avLst/>
              </a:prstGeom>
              <a:blipFill>
                <a:blip r:embed="rId3"/>
                <a:stretch>
                  <a:fillRect l="-513" t="-85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p:sp>
        <p:nvSpPr>
          <p:cNvPr id="14" name="L 字 13">
            <a:extLst>
              <a:ext uri="{FF2B5EF4-FFF2-40B4-BE49-F238E27FC236}">
                <a16:creationId xmlns:a16="http://schemas.microsoft.com/office/drawing/2014/main" id="{66703617-D023-4CDC-9116-2E1CAB80BEC8}"/>
              </a:ext>
            </a:extLst>
          </p:cNvPr>
          <p:cNvSpPr/>
          <p:nvPr/>
        </p:nvSpPr>
        <p:spPr>
          <a:xfrm rot="13518342">
            <a:off x="1033544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L 字 14">
            <a:extLst>
              <a:ext uri="{FF2B5EF4-FFF2-40B4-BE49-F238E27FC236}">
                <a16:creationId xmlns:a16="http://schemas.microsoft.com/office/drawing/2014/main" id="{D4E2D71A-25BE-4C2F-AC82-81B079FAB1BB}"/>
              </a:ext>
            </a:extLst>
          </p:cNvPr>
          <p:cNvSpPr/>
          <p:nvPr/>
        </p:nvSpPr>
        <p:spPr>
          <a:xfrm rot="13518342">
            <a:off x="10043067"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L 字 15">
            <a:extLst>
              <a:ext uri="{FF2B5EF4-FFF2-40B4-BE49-F238E27FC236}">
                <a16:creationId xmlns:a16="http://schemas.microsoft.com/office/drawing/2014/main" id="{3DE83F20-BFCC-4825-B465-FBA7AA0BC0D1}"/>
              </a:ext>
            </a:extLst>
          </p:cNvPr>
          <p:cNvSpPr/>
          <p:nvPr/>
        </p:nvSpPr>
        <p:spPr>
          <a:xfrm rot="13518342">
            <a:off x="9752449"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L 字 16">
            <a:extLst>
              <a:ext uri="{FF2B5EF4-FFF2-40B4-BE49-F238E27FC236}">
                <a16:creationId xmlns:a16="http://schemas.microsoft.com/office/drawing/2014/main" id="{AD7E85F0-ADF6-475F-8F44-7E10D80E965A}"/>
              </a:ext>
            </a:extLst>
          </p:cNvPr>
          <p:cNvSpPr/>
          <p:nvPr/>
        </p:nvSpPr>
        <p:spPr>
          <a:xfrm rot="13518342">
            <a:off x="946183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L 字 17">
            <a:extLst>
              <a:ext uri="{FF2B5EF4-FFF2-40B4-BE49-F238E27FC236}">
                <a16:creationId xmlns:a16="http://schemas.microsoft.com/office/drawing/2014/main" id="{440EAC6E-BDF3-4A2D-BFEA-B2313838B6A0}"/>
              </a:ext>
            </a:extLst>
          </p:cNvPr>
          <p:cNvSpPr/>
          <p:nvPr/>
        </p:nvSpPr>
        <p:spPr>
          <a:xfrm rot="13518342">
            <a:off x="9171212" y="320907"/>
            <a:ext cx="464846" cy="461557"/>
          </a:xfrm>
          <a:prstGeom prst="corner">
            <a:avLst>
              <a:gd name="adj1" fmla="val 32577"/>
              <a:gd name="adj2" fmla="val 3253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L 字 18">
            <a:extLst>
              <a:ext uri="{FF2B5EF4-FFF2-40B4-BE49-F238E27FC236}">
                <a16:creationId xmlns:a16="http://schemas.microsoft.com/office/drawing/2014/main" id="{687F4A8F-3343-42AB-95ED-7EA8D513CAFC}"/>
              </a:ext>
            </a:extLst>
          </p:cNvPr>
          <p:cNvSpPr/>
          <p:nvPr/>
        </p:nvSpPr>
        <p:spPr>
          <a:xfrm rot="13518342">
            <a:off x="8878840"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L 字 19">
            <a:extLst>
              <a:ext uri="{FF2B5EF4-FFF2-40B4-BE49-F238E27FC236}">
                <a16:creationId xmlns:a16="http://schemas.microsoft.com/office/drawing/2014/main" id="{D8946CBB-AAB9-448D-84DF-3B1CA6125CF5}"/>
              </a:ext>
            </a:extLst>
          </p:cNvPr>
          <p:cNvSpPr/>
          <p:nvPr/>
        </p:nvSpPr>
        <p:spPr>
          <a:xfrm rot="13518342">
            <a:off x="8588222"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L 字 20">
            <a:extLst>
              <a:ext uri="{FF2B5EF4-FFF2-40B4-BE49-F238E27FC236}">
                <a16:creationId xmlns:a16="http://schemas.microsoft.com/office/drawing/2014/main" id="{F66D8E27-C839-41C9-80D2-986F0F16FBE7}"/>
              </a:ext>
            </a:extLst>
          </p:cNvPr>
          <p:cNvSpPr/>
          <p:nvPr/>
        </p:nvSpPr>
        <p:spPr>
          <a:xfrm rot="13518342">
            <a:off x="8297603"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L 字 21">
            <a:extLst>
              <a:ext uri="{FF2B5EF4-FFF2-40B4-BE49-F238E27FC236}">
                <a16:creationId xmlns:a16="http://schemas.microsoft.com/office/drawing/2014/main" id="{585E9CA2-9506-4C70-9B4E-07F89F04FE09}"/>
              </a:ext>
            </a:extLst>
          </p:cNvPr>
          <p:cNvSpPr/>
          <p:nvPr/>
        </p:nvSpPr>
        <p:spPr>
          <a:xfrm rot="13518342">
            <a:off x="8006985"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L 字 22">
            <a:extLst>
              <a:ext uri="{FF2B5EF4-FFF2-40B4-BE49-F238E27FC236}">
                <a16:creationId xmlns:a16="http://schemas.microsoft.com/office/drawing/2014/main" id="{4CA68D12-2651-4BA7-AE50-D06B201813E1}"/>
              </a:ext>
            </a:extLst>
          </p:cNvPr>
          <p:cNvSpPr/>
          <p:nvPr/>
        </p:nvSpPr>
        <p:spPr>
          <a:xfrm rot="13518342">
            <a:off x="10624304" y="31645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4926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fade">
                                      <p:cBhvr>
                                        <p:cTn id="4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ABE34D-4D57-4C6B-99E6-F6A776E57EC1}"/>
              </a:ext>
            </a:extLst>
          </p:cNvPr>
          <p:cNvSpPr>
            <a:spLocks noGrp="1"/>
          </p:cNvSpPr>
          <p:nvPr>
            <p:ph type="title"/>
          </p:nvPr>
        </p:nvSpPr>
        <p:spPr/>
        <p:txBody>
          <a:bodyPr/>
          <a:lstStyle/>
          <a:p>
            <a:r>
              <a:rPr kumimoji="1" lang="ja-JP" altLang="en-US" dirty="0"/>
              <a:t>基礎　</a:t>
            </a:r>
            <a:r>
              <a:rPr kumimoji="1" lang="en-US" altLang="ja-JP" dirty="0"/>
              <a:t>part</a:t>
            </a:r>
            <a:r>
              <a:rPr kumimoji="1" lang="ja-JP" altLang="en-US" dirty="0"/>
              <a:t>１　気体の性質</a:t>
            </a:r>
          </a:p>
        </p:txBody>
      </p:sp>
      <p:sp>
        <p:nvSpPr>
          <p:cNvPr id="10" name="テキスト ボックス 9">
            <a:extLst>
              <a:ext uri="{FF2B5EF4-FFF2-40B4-BE49-F238E27FC236}">
                <a16:creationId xmlns:a16="http://schemas.microsoft.com/office/drawing/2014/main" id="{E6CFD33E-2873-40E1-B82A-84D5D8895069}"/>
              </a:ext>
            </a:extLst>
          </p:cNvPr>
          <p:cNvSpPr txBox="1"/>
          <p:nvPr/>
        </p:nvSpPr>
        <p:spPr>
          <a:xfrm>
            <a:off x="2994276" y="1141809"/>
            <a:ext cx="8277986" cy="707886"/>
          </a:xfrm>
          <a:prstGeom prst="rect">
            <a:avLst/>
          </a:prstGeom>
          <a:noFill/>
        </p:spPr>
        <p:txBody>
          <a:bodyPr wrap="square">
            <a:spAutoFit/>
          </a:bodyPr>
          <a:lstStyle/>
          <a:p>
            <a:r>
              <a:rPr kumimoji="1" lang="ja-JP" altLang="en-US" sz="4000" b="1" dirty="0">
                <a:solidFill>
                  <a:schemeClr val="tx1">
                    <a:lumMod val="50000"/>
                    <a:lumOff val="50000"/>
                  </a:schemeClr>
                </a:solidFill>
                <a:latin typeface="メイリオ" panose="020B0604030504040204" pitchFamily="50" charset="-128"/>
                <a:ea typeface="メイリオ" panose="020B0604030504040204" pitchFamily="50" charset="-128"/>
              </a:rPr>
              <a:t>ドルトンの分圧の法則</a:t>
            </a:r>
            <a:endParaRPr kumimoji="1" lang="en-US" altLang="ja-JP" sz="40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E0F40272-3C62-450E-AEB0-EBC5CAF3DBDF}"/>
              </a:ext>
            </a:extLst>
          </p:cNvPr>
          <p:cNvSpPr/>
          <p:nvPr/>
        </p:nvSpPr>
        <p:spPr>
          <a:xfrm>
            <a:off x="2907349" y="1141808"/>
            <a:ext cx="86927" cy="613101"/>
          </a:xfrm>
          <a:prstGeom prst="rect">
            <a:avLst/>
          </a:prstGeom>
          <a:solidFill>
            <a:srgbClr val="6B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L 字 12">
            <a:extLst>
              <a:ext uri="{FF2B5EF4-FFF2-40B4-BE49-F238E27FC236}">
                <a16:creationId xmlns:a16="http://schemas.microsoft.com/office/drawing/2014/main" id="{CD3A4003-EE71-40C9-A3B5-C32D187D7598}"/>
              </a:ext>
            </a:extLst>
          </p:cNvPr>
          <p:cNvSpPr/>
          <p:nvPr/>
        </p:nvSpPr>
        <p:spPr>
          <a:xfrm rot="13518342">
            <a:off x="1033544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L 字 13">
            <a:extLst>
              <a:ext uri="{FF2B5EF4-FFF2-40B4-BE49-F238E27FC236}">
                <a16:creationId xmlns:a16="http://schemas.microsoft.com/office/drawing/2014/main" id="{FC7677E5-1A4D-4E65-B405-5DA6A6ECB33E}"/>
              </a:ext>
            </a:extLst>
          </p:cNvPr>
          <p:cNvSpPr/>
          <p:nvPr/>
        </p:nvSpPr>
        <p:spPr>
          <a:xfrm rot="13518342">
            <a:off x="10043067"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L 字 14">
            <a:extLst>
              <a:ext uri="{FF2B5EF4-FFF2-40B4-BE49-F238E27FC236}">
                <a16:creationId xmlns:a16="http://schemas.microsoft.com/office/drawing/2014/main" id="{6EFD02BE-DFE5-4A16-BBBB-BD00DADFDC4D}"/>
              </a:ext>
            </a:extLst>
          </p:cNvPr>
          <p:cNvSpPr/>
          <p:nvPr/>
        </p:nvSpPr>
        <p:spPr>
          <a:xfrm rot="13518342">
            <a:off x="9752449"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L 字 15">
            <a:extLst>
              <a:ext uri="{FF2B5EF4-FFF2-40B4-BE49-F238E27FC236}">
                <a16:creationId xmlns:a16="http://schemas.microsoft.com/office/drawing/2014/main" id="{1FB41A74-C1FD-46AA-908A-3E610DBE1088}"/>
              </a:ext>
            </a:extLst>
          </p:cNvPr>
          <p:cNvSpPr/>
          <p:nvPr/>
        </p:nvSpPr>
        <p:spPr>
          <a:xfrm rot="13518342">
            <a:off x="946183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L 字 16">
            <a:extLst>
              <a:ext uri="{FF2B5EF4-FFF2-40B4-BE49-F238E27FC236}">
                <a16:creationId xmlns:a16="http://schemas.microsoft.com/office/drawing/2014/main" id="{7300786E-746A-49C4-9A46-D2C15AC8D086}"/>
              </a:ext>
            </a:extLst>
          </p:cNvPr>
          <p:cNvSpPr/>
          <p:nvPr/>
        </p:nvSpPr>
        <p:spPr>
          <a:xfrm rot="13518342">
            <a:off x="9171212" y="320907"/>
            <a:ext cx="464846" cy="461557"/>
          </a:xfrm>
          <a:prstGeom prst="corner">
            <a:avLst>
              <a:gd name="adj1" fmla="val 32577"/>
              <a:gd name="adj2" fmla="val 3253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L 字 17">
            <a:extLst>
              <a:ext uri="{FF2B5EF4-FFF2-40B4-BE49-F238E27FC236}">
                <a16:creationId xmlns:a16="http://schemas.microsoft.com/office/drawing/2014/main" id="{4E861526-D804-47ED-80EF-1E601599093F}"/>
              </a:ext>
            </a:extLst>
          </p:cNvPr>
          <p:cNvSpPr/>
          <p:nvPr/>
        </p:nvSpPr>
        <p:spPr>
          <a:xfrm rot="13518342">
            <a:off x="8878840"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L 字 18">
            <a:extLst>
              <a:ext uri="{FF2B5EF4-FFF2-40B4-BE49-F238E27FC236}">
                <a16:creationId xmlns:a16="http://schemas.microsoft.com/office/drawing/2014/main" id="{9733E695-199C-456B-ABDF-2F9AF32C007E}"/>
              </a:ext>
            </a:extLst>
          </p:cNvPr>
          <p:cNvSpPr/>
          <p:nvPr/>
        </p:nvSpPr>
        <p:spPr>
          <a:xfrm rot="13518342">
            <a:off x="8588222"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L 字 19">
            <a:extLst>
              <a:ext uri="{FF2B5EF4-FFF2-40B4-BE49-F238E27FC236}">
                <a16:creationId xmlns:a16="http://schemas.microsoft.com/office/drawing/2014/main" id="{59130251-5845-4382-8D84-86C1412E49E9}"/>
              </a:ext>
            </a:extLst>
          </p:cNvPr>
          <p:cNvSpPr/>
          <p:nvPr/>
        </p:nvSpPr>
        <p:spPr>
          <a:xfrm rot="13518342">
            <a:off x="8297603"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L 字 20">
            <a:extLst>
              <a:ext uri="{FF2B5EF4-FFF2-40B4-BE49-F238E27FC236}">
                <a16:creationId xmlns:a16="http://schemas.microsoft.com/office/drawing/2014/main" id="{8CC4DC24-99F0-4562-896F-B934F265E69F}"/>
              </a:ext>
            </a:extLst>
          </p:cNvPr>
          <p:cNvSpPr/>
          <p:nvPr/>
        </p:nvSpPr>
        <p:spPr>
          <a:xfrm rot="13518342">
            <a:off x="8006985"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L 字 33">
            <a:extLst>
              <a:ext uri="{FF2B5EF4-FFF2-40B4-BE49-F238E27FC236}">
                <a16:creationId xmlns:a16="http://schemas.microsoft.com/office/drawing/2014/main" id="{2A31F6A1-DC89-4BE0-81CE-1E6B1F391B9E}"/>
              </a:ext>
            </a:extLst>
          </p:cNvPr>
          <p:cNvSpPr/>
          <p:nvPr/>
        </p:nvSpPr>
        <p:spPr>
          <a:xfrm rot="13518342">
            <a:off x="10624304" y="31645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 name="表 3">
            <a:extLst>
              <a:ext uri="{FF2B5EF4-FFF2-40B4-BE49-F238E27FC236}">
                <a16:creationId xmlns:a16="http://schemas.microsoft.com/office/drawing/2014/main" id="{6156C5B2-C2A4-47E5-93F7-E6255EF4FAD8}"/>
              </a:ext>
            </a:extLst>
          </p:cNvPr>
          <p:cNvGraphicFramePr>
            <a:graphicFrameLocks noGrp="1"/>
          </p:cNvGraphicFramePr>
          <p:nvPr>
            <p:extLst>
              <p:ext uri="{D42A27DB-BD31-4B8C-83A1-F6EECF244321}">
                <p14:modId xmlns:p14="http://schemas.microsoft.com/office/powerpoint/2010/main" val="1316352047"/>
              </p:ext>
            </p:extLst>
          </p:nvPr>
        </p:nvGraphicFramePr>
        <p:xfrm>
          <a:off x="355597" y="3228560"/>
          <a:ext cx="11583356" cy="1580463"/>
        </p:xfrm>
        <a:graphic>
          <a:graphicData uri="http://schemas.openxmlformats.org/drawingml/2006/table">
            <a:tbl>
              <a:tblPr firstRow="1" bandRow="1">
                <a:tableStyleId>{5C22544A-7EE6-4342-B048-85BDC9FD1C3A}</a:tableStyleId>
              </a:tblPr>
              <a:tblGrid>
                <a:gridCol w="1143176">
                  <a:extLst>
                    <a:ext uri="{9D8B030D-6E8A-4147-A177-3AD203B41FA5}">
                      <a16:colId xmlns:a16="http://schemas.microsoft.com/office/drawing/2014/main" val="1634429330"/>
                    </a:ext>
                  </a:extLst>
                </a:gridCol>
                <a:gridCol w="1044018">
                  <a:extLst>
                    <a:ext uri="{9D8B030D-6E8A-4147-A177-3AD203B41FA5}">
                      <a16:colId xmlns:a16="http://schemas.microsoft.com/office/drawing/2014/main" val="3726115999"/>
                    </a:ext>
                  </a:extLst>
                </a:gridCol>
                <a:gridCol w="1044018">
                  <a:extLst>
                    <a:ext uri="{9D8B030D-6E8A-4147-A177-3AD203B41FA5}">
                      <a16:colId xmlns:a16="http://schemas.microsoft.com/office/drawing/2014/main" val="3048573417"/>
                    </a:ext>
                  </a:extLst>
                </a:gridCol>
                <a:gridCol w="1044018">
                  <a:extLst>
                    <a:ext uri="{9D8B030D-6E8A-4147-A177-3AD203B41FA5}">
                      <a16:colId xmlns:a16="http://schemas.microsoft.com/office/drawing/2014/main" val="3010782129"/>
                    </a:ext>
                  </a:extLst>
                </a:gridCol>
                <a:gridCol w="1044018">
                  <a:extLst>
                    <a:ext uri="{9D8B030D-6E8A-4147-A177-3AD203B41FA5}">
                      <a16:colId xmlns:a16="http://schemas.microsoft.com/office/drawing/2014/main" val="335960424"/>
                    </a:ext>
                  </a:extLst>
                </a:gridCol>
                <a:gridCol w="1044018">
                  <a:extLst>
                    <a:ext uri="{9D8B030D-6E8A-4147-A177-3AD203B41FA5}">
                      <a16:colId xmlns:a16="http://schemas.microsoft.com/office/drawing/2014/main" val="351938480"/>
                    </a:ext>
                  </a:extLst>
                </a:gridCol>
                <a:gridCol w="1044018">
                  <a:extLst>
                    <a:ext uri="{9D8B030D-6E8A-4147-A177-3AD203B41FA5}">
                      <a16:colId xmlns:a16="http://schemas.microsoft.com/office/drawing/2014/main" val="2966431412"/>
                    </a:ext>
                  </a:extLst>
                </a:gridCol>
                <a:gridCol w="1044018">
                  <a:extLst>
                    <a:ext uri="{9D8B030D-6E8A-4147-A177-3AD203B41FA5}">
                      <a16:colId xmlns:a16="http://schemas.microsoft.com/office/drawing/2014/main" val="1543819157"/>
                    </a:ext>
                  </a:extLst>
                </a:gridCol>
                <a:gridCol w="1044018">
                  <a:extLst>
                    <a:ext uri="{9D8B030D-6E8A-4147-A177-3AD203B41FA5}">
                      <a16:colId xmlns:a16="http://schemas.microsoft.com/office/drawing/2014/main" val="680473742"/>
                    </a:ext>
                  </a:extLst>
                </a:gridCol>
                <a:gridCol w="1044018">
                  <a:extLst>
                    <a:ext uri="{9D8B030D-6E8A-4147-A177-3AD203B41FA5}">
                      <a16:colId xmlns:a16="http://schemas.microsoft.com/office/drawing/2014/main" val="863917282"/>
                    </a:ext>
                  </a:extLst>
                </a:gridCol>
                <a:gridCol w="1044018">
                  <a:extLst>
                    <a:ext uri="{9D8B030D-6E8A-4147-A177-3AD203B41FA5}">
                      <a16:colId xmlns:a16="http://schemas.microsoft.com/office/drawing/2014/main" val="3533076870"/>
                    </a:ext>
                  </a:extLst>
                </a:gridCol>
              </a:tblGrid>
              <a:tr h="526821">
                <a:tc>
                  <a:txBody>
                    <a:bodyPr/>
                    <a:lstStyle/>
                    <a:p>
                      <a:pPr algn="ctr"/>
                      <a:endParaRPr kumimoji="1" lang="ja-JP" altLang="en-US">
                        <a:latin typeface="メイリオ" panose="020B0604030504040204" pitchFamily="50" charset="-128"/>
                        <a:ea typeface="メイリオ" panose="020B0604030504040204" pitchFamily="50" charset="-128"/>
                      </a:endParaRP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2020</a:t>
                      </a:r>
                      <a:r>
                        <a:rPr kumimoji="1" lang="ja-JP" altLang="en-US" dirty="0">
                          <a:latin typeface="メイリオ" panose="020B0604030504040204" pitchFamily="50" charset="-128"/>
                          <a:ea typeface="メイリオ" panose="020B0604030504040204" pitchFamily="50" charset="-128"/>
                        </a:rPr>
                        <a:t>年</a:t>
                      </a: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2019</a:t>
                      </a:r>
                      <a:r>
                        <a:rPr kumimoji="1" lang="ja-JP" altLang="en-US" dirty="0">
                          <a:latin typeface="メイリオ" panose="020B0604030504040204" pitchFamily="50" charset="-128"/>
                          <a:ea typeface="メイリオ" panose="020B0604030504040204" pitchFamily="50" charset="-128"/>
                        </a:rPr>
                        <a:t>年</a:t>
                      </a: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2018</a:t>
                      </a:r>
                      <a:r>
                        <a:rPr kumimoji="1" lang="ja-JP" altLang="en-US" dirty="0">
                          <a:latin typeface="メイリオ" panose="020B0604030504040204" pitchFamily="50" charset="-128"/>
                          <a:ea typeface="メイリオ" panose="020B0604030504040204" pitchFamily="50" charset="-128"/>
                        </a:rPr>
                        <a:t>年</a:t>
                      </a: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2017</a:t>
                      </a:r>
                      <a:r>
                        <a:rPr kumimoji="1" lang="ja-JP" altLang="en-US" dirty="0">
                          <a:latin typeface="メイリオ" panose="020B0604030504040204" pitchFamily="50" charset="-128"/>
                          <a:ea typeface="メイリオ" panose="020B0604030504040204" pitchFamily="50" charset="-128"/>
                        </a:rPr>
                        <a:t>年</a:t>
                      </a: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2016</a:t>
                      </a:r>
                      <a:r>
                        <a:rPr kumimoji="1" lang="ja-JP" altLang="en-US" dirty="0">
                          <a:latin typeface="メイリオ" panose="020B0604030504040204" pitchFamily="50" charset="-128"/>
                          <a:ea typeface="メイリオ" panose="020B0604030504040204" pitchFamily="50" charset="-128"/>
                        </a:rPr>
                        <a:t>年</a:t>
                      </a: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2015</a:t>
                      </a:r>
                      <a:r>
                        <a:rPr kumimoji="1" lang="ja-JP" altLang="en-US" dirty="0">
                          <a:latin typeface="メイリオ" panose="020B0604030504040204" pitchFamily="50" charset="-128"/>
                          <a:ea typeface="メイリオ" panose="020B0604030504040204" pitchFamily="50" charset="-128"/>
                        </a:rPr>
                        <a:t>年</a:t>
                      </a: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2014</a:t>
                      </a:r>
                      <a:r>
                        <a:rPr kumimoji="1" lang="ja-JP" altLang="en-US" dirty="0">
                          <a:latin typeface="メイリオ" panose="020B0604030504040204" pitchFamily="50" charset="-128"/>
                          <a:ea typeface="メイリオ" panose="020B0604030504040204" pitchFamily="50" charset="-128"/>
                        </a:rPr>
                        <a:t>年</a:t>
                      </a: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2013</a:t>
                      </a:r>
                      <a:r>
                        <a:rPr kumimoji="1" lang="ja-JP" altLang="en-US" dirty="0">
                          <a:latin typeface="メイリオ" panose="020B0604030504040204" pitchFamily="50" charset="-128"/>
                          <a:ea typeface="メイリオ" panose="020B0604030504040204" pitchFamily="50" charset="-128"/>
                        </a:rPr>
                        <a:t>年</a:t>
                      </a: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2012</a:t>
                      </a:r>
                      <a:r>
                        <a:rPr kumimoji="1" lang="ja-JP" altLang="en-US" dirty="0">
                          <a:latin typeface="メイリオ" panose="020B0604030504040204" pitchFamily="50" charset="-128"/>
                          <a:ea typeface="メイリオ" panose="020B0604030504040204" pitchFamily="50" charset="-128"/>
                        </a:rPr>
                        <a:t>年</a:t>
                      </a: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2011</a:t>
                      </a:r>
                      <a:r>
                        <a:rPr kumimoji="1" lang="ja-JP" altLang="en-US" dirty="0">
                          <a:latin typeface="メイリオ" panose="020B0604030504040204" pitchFamily="50" charset="-128"/>
                          <a:ea typeface="メイリオ" panose="020B0604030504040204" pitchFamily="50" charset="-128"/>
                        </a:rPr>
                        <a:t>年</a:t>
                      </a:r>
                    </a:p>
                  </a:txBody>
                  <a:tcPr/>
                </a:tc>
                <a:extLst>
                  <a:ext uri="{0D108BD9-81ED-4DB2-BD59-A6C34878D82A}">
                    <a16:rowId xmlns:a16="http://schemas.microsoft.com/office/drawing/2014/main" val="3071848153"/>
                  </a:ext>
                </a:extLst>
              </a:tr>
              <a:tr h="526821">
                <a:tc>
                  <a:txBody>
                    <a:bodyPr/>
                    <a:lstStyle/>
                    <a:p>
                      <a:pPr algn="ctr"/>
                      <a:r>
                        <a:rPr kumimoji="1" lang="ja-JP" altLang="en-US" dirty="0">
                          <a:latin typeface="メイリオ" panose="020B0604030504040204" pitchFamily="50" charset="-128"/>
                          <a:ea typeface="メイリオ" panose="020B0604030504040204" pitchFamily="50" charset="-128"/>
                        </a:rPr>
                        <a:t>文章問題</a:t>
                      </a:r>
                    </a:p>
                  </a:txBody>
                  <a:tcPr/>
                </a:tc>
                <a:tc>
                  <a:txBody>
                    <a:bodyPr/>
                    <a:lstStyle/>
                    <a:p>
                      <a:pPr algn="ctr"/>
                      <a:endParaRPr kumimoji="1" lang="ja-JP" altLang="en-US">
                        <a:latin typeface="メイリオ" panose="020B0604030504040204" pitchFamily="50" charset="-128"/>
                        <a:ea typeface="メイリオ" panose="020B0604030504040204" pitchFamily="50" charset="-128"/>
                      </a:endParaRPr>
                    </a:p>
                  </a:txBody>
                  <a:tcPr/>
                </a:tc>
                <a:tc>
                  <a:txBody>
                    <a:bodyPr/>
                    <a:lstStyle/>
                    <a:p>
                      <a:pPr algn="ctr"/>
                      <a:r>
                        <a:rPr kumimoji="1" lang="ja-JP" altLang="en-US" dirty="0">
                          <a:latin typeface="メイリオ" panose="020B0604030504040204" pitchFamily="50" charset="-128"/>
                          <a:ea typeface="メイリオ" panose="020B0604030504040204" pitchFamily="50" charset="-128"/>
                        </a:rPr>
                        <a:t>◎</a:t>
                      </a: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dirty="0">
                          <a:latin typeface="メイリオ" panose="020B0604030504040204" pitchFamily="50" charset="-128"/>
                          <a:ea typeface="メイリオ" panose="020B0604030504040204" pitchFamily="50" charset="-128"/>
                        </a:rPr>
                        <a:t>○</a:t>
                      </a:r>
                    </a:p>
                  </a:txBody>
                  <a:tcPr/>
                </a:tc>
                <a:tc>
                  <a:txBody>
                    <a:bodyPr/>
                    <a:lstStyle/>
                    <a:p>
                      <a:pPr algn="ctr"/>
                      <a:endParaRPr kumimoji="1" lang="ja-JP" altLang="en-US">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dirty="0">
                          <a:latin typeface="メイリオ" panose="020B0604030504040204" pitchFamily="50" charset="-128"/>
                          <a:ea typeface="メイリオ" panose="020B0604030504040204" pitchFamily="50" charset="-128"/>
                        </a:rPr>
                        <a:t>◎</a:t>
                      </a:r>
                    </a:p>
                  </a:txBody>
                  <a:tcPr/>
                </a:tc>
                <a:extLst>
                  <a:ext uri="{0D108BD9-81ED-4DB2-BD59-A6C34878D82A}">
                    <a16:rowId xmlns:a16="http://schemas.microsoft.com/office/drawing/2014/main" val="4143109766"/>
                  </a:ext>
                </a:extLst>
              </a:tr>
              <a:tr h="526821">
                <a:tc>
                  <a:txBody>
                    <a:bodyPr/>
                    <a:lstStyle/>
                    <a:p>
                      <a:pPr algn="ctr"/>
                      <a:r>
                        <a:rPr kumimoji="1" lang="ja-JP" altLang="en-US" dirty="0">
                          <a:latin typeface="メイリオ" panose="020B0604030504040204" pitchFamily="50" charset="-128"/>
                          <a:ea typeface="メイリオ" panose="020B0604030504040204" pitchFamily="50" charset="-128"/>
                        </a:rPr>
                        <a:t>計算問題</a:t>
                      </a:r>
                    </a:p>
                  </a:txBody>
                  <a:tcPr/>
                </a:tc>
                <a:tc>
                  <a:txBody>
                    <a:bodyPr/>
                    <a:lstStyle/>
                    <a:p>
                      <a:pPr algn="ctr"/>
                      <a:r>
                        <a:rPr kumimoji="1" lang="ja-JP" altLang="en-US" dirty="0">
                          <a:latin typeface="メイリオ" panose="020B0604030504040204" pitchFamily="50" charset="-128"/>
                          <a:ea typeface="メイリオ" panose="020B0604030504040204" pitchFamily="50" charset="-128"/>
                        </a:rPr>
                        <a:t>○</a:t>
                      </a: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dirty="0">
                          <a:latin typeface="メイリオ" panose="020B0604030504040204" pitchFamily="50" charset="-128"/>
                          <a:ea typeface="メイリオ" panose="020B0604030504040204" pitchFamily="50" charset="-128"/>
                        </a:rPr>
                        <a:t>○</a:t>
                      </a: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3917182116"/>
                  </a:ext>
                </a:extLst>
              </a:tr>
            </a:tbl>
          </a:graphicData>
        </a:graphic>
      </p:graphicFrame>
      <p:sp>
        <p:nvSpPr>
          <p:cNvPr id="8" name="テキスト ボックス 7">
            <a:extLst>
              <a:ext uri="{FF2B5EF4-FFF2-40B4-BE49-F238E27FC236}">
                <a16:creationId xmlns:a16="http://schemas.microsoft.com/office/drawing/2014/main" id="{B51EA6AB-70FC-4F7B-8842-45E2AB39D023}"/>
              </a:ext>
            </a:extLst>
          </p:cNvPr>
          <p:cNvSpPr txBox="1"/>
          <p:nvPr/>
        </p:nvSpPr>
        <p:spPr>
          <a:xfrm>
            <a:off x="8843818" y="4903810"/>
            <a:ext cx="3343564"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○：出題　◎誤答として出題</a:t>
            </a:r>
          </a:p>
        </p:txBody>
      </p:sp>
    </p:spTree>
    <p:extLst>
      <p:ext uri="{BB962C8B-B14F-4D97-AF65-F5344CB8AC3E}">
        <p14:creationId xmlns:p14="http://schemas.microsoft.com/office/powerpoint/2010/main" val="2137049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ABE34D-4D57-4C6B-99E6-F6A776E57EC1}"/>
              </a:ext>
            </a:extLst>
          </p:cNvPr>
          <p:cNvSpPr>
            <a:spLocks noGrp="1"/>
          </p:cNvSpPr>
          <p:nvPr>
            <p:ph type="title"/>
          </p:nvPr>
        </p:nvSpPr>
        <p:spPr/>
        <p:txBody>
          <a:bodyPr/>
          <a:lstStyle/>
          <a:p>
            <a:r>
              <a:rPr kumimoji="1" lang="ja-JP" altLang="en-US" dirty="0"/>
              <a:t>基礎　</a:t>
            </a:r>
            <a:r>
              <a:rPr kumimoji="1" lang="en-US" altLang="ja-JP" dirty="0"/>
              <a:t>part</a:t>
            </a:r>
            <a:r>
              <a:rPr kumimoji="1" lang="ja-JP" altLang="en-US" dirty="0"/>
              <a:t>１　気体の性質</a:t>
            </a:r>
          </a:p>
        </p:txBody>
      </p:sp>
      <p:sp>
        <p:nvSpPr>
          <p:cNvPr id="6" name="コンテンツ プレースホルダー 5">
            <a:extLst>
              <a:ext uri="{FF2B5EF4-FFF2-40B4-BE49-F238E27FC236}">
                <a16:creationId xmlns:a16="http://schemas.microsoft.com/office/drawing/2014/main" id="{6B31834D-3CB7-490D-B7FB-7179DBBE79F3}"/>
              </a:ext>
            </a:extLst>
          </p:cNvPr>
          <p:cNvSpPr>
            <a:spLocks noGrp="1"/>
          </p:cNvSpPr>
          <p:nvPr>
            <p:ph idx="1"/>
          </p:nvPr>
        </p:nvSpPr>
        <p:spPr>
          <a:xfrm>
            <a:off x="740322" y="1681183"/>
            <a:ext cx="10900338" cy="869584"/>
          </a:xfrm>
        </p:spPr>
        <p:txBody>
          <a:bodyPr>
            <a:normAutofit/>
          </a:bodyPr>
          <a:lstStyle/>
          <a:p>
            <a:pPr marL="0" indent="0">
              <a:buNone/>
            </a:pPr>
            <a:r>
              <a:rPr lang="ja-JP" altLang="en-US" sz="3600" b="0" i="0" dirty="0">
                <a:solidFill>
                  <a:srgbClr val="333333"/>
                </a:solidFill>
                <a:effectLst/>
                <a:latin typeface="Hiragino Kaku Gothic ProN"/>
              </a:rPr>
              <a:t>混合気体の全圧は、成分気体の分圧の和に等しい</a:t>
            </a:r>
            <a:endParaRPr lang="ja-JP" altLang="en-US" dirty="0"/>
          </a:p>
        </p:txBody>
      </p:sp>
      <p:sp>
        <p:nvSpPr>
          <p:cNvPr id="10" name="テキスト ボックス 9">
            <a:extLst>
              <a:ext uri="{FF2B5EF4-FFF2-40B4-BE49-F238E27FC236}">
                <a16:creationId xmlns:a16="http://schemas.microsoft.com/office/drawing/2014/main" id="{E6CFD33E-2873-40E1-B82A-84D5D8895069}"/>
              </a:ext>
            </a:extLst>
          </p:cNvPr>
          <p:cNvSpPr txBox="1"/>
          <p:nvPr/>
        </p:nvSpPr>
        <p:spPr>
          <a:xfrm>
            <a:off x="66349" y="1100741"/>
            <a:ext cx="8277986" cy="584775"/>
          </a:xfrm>
          <a:prstGeom prst="rect">
            <a:avLst/>
          </a:prstGeom>
          <a:noFill/>
        </p:spPr>
        <p:txBody>
          <a:bodyPr wrap="square">
            <a:spAutoFit/>
          </a:bodyPr>
          <a:lstStyle/>
          <a:p>
            <a:r>
              <a:rPr kumimoji="1"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ドルトンの分圧の法則</a:t>
            </a:r>
            <a:endParaRPr kumimoji="1" lang="en-US" altLang="ja-JP" sz="3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E0F40272-3C62-450E-AEB0-EBC5CAF3DBDF}"/>
              </a:ext>
            </a:extLst>
          </p:cNvPr>
          <p:cNvSpPr/>
          <p:nvPr/>
        </p:nvSpPr>
        <p:spPr>
          <a:xfrm>
            <a:off x="45203" y="1141809"/>
            <a:ext cx="86927" cy="404813"/>
          </a:xfrm>
          <a:prstGeom prst="rect">
            <a:avLst/>
          </a:prstGeom>
          <a:solidFill>
            <a:srgbClr val="6B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コンテンツ プレースホルダー 5">
            <a:extLst>
              <a:ext uri="{FF2B5EF4-FFF2-40B4-BE49-F238E27FC236}">
                <a16:creationId xmlns:a16="http://schemas.microsoft.com/office/drawing/2014/main" id="{13727D65-05B7-4051-9E44-5B17EF75DAB6}"/>
              </a:ext>
            </a:extLst>
          </p:cNvPr>
          <p:cNvSpPr txBox="1">
            <a:spLocks/>
          </p:cNvSpPr>
          <p:nvPr/>
        </p:nvSpPr>
        <p:spPr>
          <a:xfrm>
            <a:off x="1014888" y="2299383"/>
            <a:ext cx="10046859" cy="1201464"/>
          </a:xfrm>
          <a:prstGeom prst="rect">
            <a:avLst/>
          </a:prstGeom>
          <a:solidFill>
            <a:schemeClr val="bg1">
              <a:lumMod val="95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600" b="1" i="0" dirty="0">
                <a:solidFill>
                  <a:schemeClr val="accent1">
                    <a:lumMod val="75000"/>
                  </a:schemeClr>
                </a:solidFill>
                <a:effectLst/>
              </a:rPr>
              <a:t>計算式</a:t>
            </a:r>
            <a:endParaRPr lang="en-US" altLang="ja-JP" sz="3600" b="1" i="0" dirty="0">
              <a:solidFill>
                <a:schemeClr val="accent1">
                  <a:lumMod val="75000"/>
                </a:schemeClr>
              </a:solidFill>
              <a:effectLst/>
            </a:endParaRPr>
          </a:p>
          <a:p>
            <a:pPr marL="0" indent="0">
              <a:buFont typeface="Arial" panose="020B0604020202020204" pitchFamily="34" charset="0"/>
              <a:buNone/>
            </a:pPr>
            <a:r>
              <a:rPr lang="ja-JP" altLang="en-US" sz="3600" b="1" i="0" dirty="0">
                <a:solidFill>
                  <a:schemeClr val="accent1">
                    <a:lumMod val="75000"/>
                  </a:schemeClr>
                </a:solidFill>
                <a:effectLst/>
              </a:rPr>
              <a:t>混合気体の各成分の分圧＝全圧</a:t>
            </a:r>
            <a:r>
              <a:rPr lang="en-US" altLang="ja-JP" sz="3600" b="1" i="0" dirty="0">
                <a:solidFill>
                  <a:schemeClr val="accent1">
                    <a:lumMod val="75000"/>
                  </a:schemeClr>
                </a:solidFill>
                <a:effectLst/>
              </a:rPr>
              <a:t>×</a:t>
            </a:r>
            <a:r>
              <a:rPr lang="ja-JP" altLang="en-US" sz="3600" b="1" dirty="0">
                <a:solidFill>
                  <a:schemeClr val="accent1">
                    <a:lumMod val="75000"/>
                  </a:schemeClr>
                </a:solidFill>
              </a:rPr>
              <a:t>モル分率</a:t>
            </a:r>
            <a:endParaRPr lang="en-US" altLang="ja-JP" sz="3600" b="1" i="0" dirty="0">
              <a:solidFill>
                <a:schemeClr val="accent1">
                  <a:lumMod val="75000"/>
                </a:schemeClr>
              </a:solidFill>
              <a:effectLst/>
            </a:endParaRPr>
          </a:p>
        </p:txBody>
      </p:sp>
      <p:cxnSp>
        <p:nvCxnSpPr>
          <p:cNvPr id="9" name="直線コネクタ 8">
            <a:extLst>
              <a:ext uri="{FF2B5EF4-FFF2-40B4-BE49-F238E27FC236}">
                <a16:creationId xmlns:a16="http://schemas.microsoft.com/office/drawing/2014/main" id="{98633988-C215-4A98-86EB-F937041D2D43}"/>
              </a:ext>
            </a:extLst>
          </p:cNvPr>
          <p:cNvCxnSpPr>
            <a:cxnSpLocks/>
          </p:cNvCxnSpPr>
          <p:nvPr/>
        </p:nvCxnSpPr>
        <p:spPr>
          <a:xfrm flipH="1">
            <a:off x="1528578" y="4442610"/>
            <a:ext cx="4762" cy="14288"/>
          </a:xfrm>
          <a:prstGeom prst="line">
            <a:avLst/>
          </a:prstGeom>
        </p:spPr>
        <p:style>
          <a:lnRef idx="1">
            <a:schemeClr val="accent1"/>
          </a:lnRef>
          <a:fillRef idx="0">
            <a:schemeClr val="accent1"/>
          </a:fillRef>
          <a:effectRef idx="0">
            <a:schemeClr val="accent1"/>
          </a:effectRef>
          <a:fontRef idx="minor">
            <a:schemeClr val="tx1"/>
          </a:fontRef>
        </p:style>
      </p:cxnSp>
      <p:grpSp>
        <p:nvGrpSpPr>
          <p:cNvPr id="42" name="グループ化 41">
            <a:extLst>
              <a:ext uri="{FF2B5EF4-FFF2-40B4-BE49-F238E27FC236}">
                <a16:creationId xmlns:a16="http://schemas.microsoft.com/office/drawing/2014/main" id="{BD968159-3FB8-4ED4-8F58-21B09036E720}"/>
              </a:ext>
            </a:extLst>
          </p:cNvPr>
          <p:cNvGrpSpPr/>
          <p:nvPr/>
        </p:nvGrpSpPr>
        <p:grpSpPr>
          <a:xfrm>
            <a:off x="1190444" y="3613934"/>
            <a:ext cx="1638296" cy="1257297"/>
            <a:chOff x="1176338" y="4367212"/>
            <a:chExt cx="1262062" cy="966788"/>
          </a:xfrm>
        </p:grpSpPr>
        <p:cxnSp>
          <p:nvCxnSpPr>
            <p:cNvPr id="16" name="直線コネクタ 15">
              <a:extLst>
                <a:ext uri="{FF2B5EF4-FFF2-40B4-BE49-F238E27FC236}">
                  <a16:creationId xmlns:a16="http://schemas.microsoft.com/office/drawing/2014/main" id="{4864F654-2664-4289-BF9F-C2D3D9A8BA70}"/>
                </a:ext>
              </a:extLst>
            </p:cNvPr>
            <p:cNvCxnSpPr/>
            <p:nvPr/>
          </p:nvCxnSpPr>
          <p:spPr>
            <a:xfrm>
              <a:off x="2438400" y="4367212"/>
              <a:ext cx="0" cy="95250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1" name="グループ化 20">
              <a:extLst>
                <a:ext uri="{FF2B5EF4-FFF2-40B4-BE49-F238E27FC236}">
                  <a16:creationId xmlns:a16="http://schemas.microsoft.com/office/drawing/2014/main" id="{986D226F-CCEA-46D3-BDEC-614D7988027F}"/>
                </a:ext>
              </a:extLst>
            </p:cNvPr>
            <p:cNvGrpSpPr/>
            <p:nvPr/>
          </p:nvGrpSpPr>
          <p:grpSpPr>
            <a:xfrm>
              <a:off x="1176338" y="4381500"/>
              <a:ext cx="1262062" cy="952500"/>
              <a:chOff x="1176338" y="4048125"/>
              <a:chExt cx="1262062" cy="952500"/>
            </a:xfrm>
          </p:grpSpPr>
          <p:cxnSp>
            <p:nvCxnSpPr>
              <p:cNvPr id="4" name="直線コネクタ 3">
                <a:extLst>
                  <a:ext uri="{FF2B5EF4-FFF2-40B4-BE49-F238E27FC236}">
                    <a16:creationId xmlns:a16="http://schemas.microsoft.com/office/drawing/2014/main" id="{75A16B8F-9A9D-43C9-B63F-2AC3AB81C5B4}"/>
                  </a:ext>
                </a:extLst>
              </p:cNvPr>
              <p:cNvCxnSpPr/>
              <p:nvPr/>
            </p:nvCxnSpPr>
            <p:spPr>
              <a:xfrm>
                <a:off x="1181100" y="4048125"/>
                <a:ext cx="0" cy="9525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47C340CC-BC10-43F1-9498-170A14A244A4}"/>
                  </a:ext>
                </a:extLst>
              </p:cNvPr>
              <p:cNvCxnSpPr/>
              <p:nvPr/>
            </p:nvCxnSpPr>
            <p:spPr>
              <a:xfrm>
                <a:off x="1176338" y="5000624"/>
                <a:ext cx="1262062" cy="0"/>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41" name="直線コネクタ 40">
              <a:extLst>
                <a:ext uri="{FF2B5EF4-FFF2-40B4-BE49-F238E27FC236}">
                  <a16:creationId xmlns:a16="http://schemas.microsoft.com/office/drawing/2014/main" id="{B62A8983-77C5-49BE-8860-86DC74365A5D}"/>
                </a:ext>
              </a:extLst>
            </p:cNvPr>
            <p:cNvCxnSpPr/>
            <p:nvPr/>
          </p:nvCxnSpPr>
          <p:spPr>
            <a:xfrm>
              <a:off x="1176338" y="4800598"/>
              <a:ext cx="1262062"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3" name="グループ化 42">
            <a:extLst>
              <a:ext uri="{FF2B5EF4-FFF2-40B4-BE49-F238E27FC236}">
                <a16:creationId xmlns:a16="http://schemas.microsoft.com/office/drawing/2014/main" id="{9890FF4C-BA48-4FD3-9A28-DD4D4A908097}"/>
              </a:ext>
            </a:extLst>
          </p:cNvPr>
          <p:cNvGrpSpPr/>
          <p:nvPr/>
        </p:nvGrpSpPr>
        <p:grpSpPr>
          <a:xfrm>
            <a:off x="4981394" y="3642509"/>
            <a:ext cx="1638296" cy="1257297"/>
            <a:chOff x="1176338" y="4367212"/>
            <a:chExt cx="1262062" cy="966788"/>
          </a:xfrm>
        </p:grpSpPr>
        <p:cxnSp>
          <p:nvCxnSpPr>
            <p:cNvPr id="44" name="直線コネクタ 43">
              <a:extLst>
                <a:ext uri="{FF2B5EF4-FFF2-40B4-BE49-F238E27FC236}">
                  <a16:creationId xmlns:a16="http://schemas.microsoft.com/office/drawing/2014/main" id="{41CBD014-C4C2-4E89-B7B8-6576788446AE}"/>
                </a:ext>
              </a:extLst>
            </p:cNvPr>
            <p:cNvCxnSpPr/>
            <p:nvPr/>
          </p:nvCxnSpPr>
          <p:spPr>
            <a:xfrm>
              <a:off x="2438400" y="4367212"/>
              <a:ext cx="0" cy="95250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45" name="グループ化 44">
              <a:extLst>
                <a:ext uri="{FF2B5EF4-FFF2-40B4-BE49-F238E27FC236}">
                  <a16:creationId xmlns:a16="http://schemas.microsoft.com/office/drawing/2014/main" id="{84903F0B-8BB3-46AA-B44A-E16423828E8B}"/>
                </a:ext>
              </a:extLst>
            </p:cNvPr>
            <p:cNvGrpSpPr/>
            <p:nvPr/>
          </p:nvGrpSpPr>
          <p:grpSpPr>
            <a:xfrm>
              <a:off x="1176338" y="4381500"/>
              <a:ext cx="1262062" cy="952500"/>
              <a:chOff x="1176338" y="4048125"/>
              <a:chExt cx="1262062" cy="952500"/>
            </a:xfrm>
          </p:grpSpPr>
          <p:cxnSp>
            <p:nvCxnSpPr>
              <p:cNvPr id="47" name="直線コネクタ 46">
                <a:extLst>
                  <a:ext uri="{FF2B5EF4-FFF2-40B4-BE49-F238E27FC236}">
                    <a16:creationId xmlns:a16="http://schemas.microsoft.com/office/drawing/2014/main" id="{54495672-351A-4B08-BDF1-29D745CE79E9}"/>
                  </a:ext>
                </a:extLst>
              </p:cNvPr>
              <p:cNvCxnSpPr/>
              <p:nvPr/>
            </p:nvCxnSpPr>
            <p:spPr>
              <a:xfrm>
                <a:off x="1181100" y="4048125"/>
                <a:ext cx="0" cy="9525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1857D6FF-31DA-4BD2-A1B8-0D3D4D575113}"/>
                  </a:ext>
                </a:extLst>
              </p:cNvPr>
              <p:cNvCxnSpPr/>
              <p:nvPr/>
            </p:nvCxnSpPr>
            <p:spPr>
              <a:xfrm>
                <a:off x="1176338" y="5000624"/>
                <a:ext cx="1262062" cy="0"/>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46" name="直線コネクタ 45">
              <a:extLst>
                <a:ext uri="{FF2B5EF4-FFF2-40B4-BE49-F238E27FC236}">
                  <a16:creationId xmlns:a16="http://schemas.microsoft.com/office/drawing/2014/main" id="{AFBF4913-1413-4B4D-BE8E-95C0B72A046A}"/>
                </a:ext>
              </a:extLst>
            </p:cNvPr>
            <p:cNvCxnSpPr/>
            <p:nvPr/>
          </p:nvCxnSpPr>
          <p:spPr>
            <a:xfrm>
              <a:off x="1176338" y="4800598"/>
              <a:ext cx="1262062"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9" name="グループ化 48">
            <a:extLst>
              <a:ext uri="{FF2B5EF4-FFF2-40B4-BE49-F238E27FC236}">
                <a16:creationId xmlns:a16="http://schemas.microsoft.com/office/drawing/2014/main" id="{9BDE599E-5A21-4020-8055-89BB2EDC4DCE}"/>
              </a:ext>
            </a:extLst>
          </p:cNvPr>
          <p:cNvGrpSpPr/>
          <p:nvPr/>
        </p:nvGrpSpPr>
        <p:grpSpPr>
          <a:xfrm>
            <a:off x="9260935" y="3627556"/>
            <a:ext cx="1638296" cy="1257297"/>
            <a:chOff x="1176338" y="4367212"/>
            <a:chExt cx="1262062" cy="966788"/>
          </a:xfrm>
        </p:grpSpPr>
        <p:cxnSp>
          <p:nvCxnSpPr>
            <p:cNvPr id="50" name="直線コネクタ 49">
              <a:extLst>
                <a:ext uri="{FF2B5EF4-FFF2-40B4-BE49-F238E27FC236}">
                  <a16:creationId xmlns:a16="http://schemas.microsoft.com/office/drawing/2014/main" id="{7ADCB3D3-C4D4-4C3B-98E4-DE751023C54C}"/>
                </a:ext>
              </a:extLst>
            </p:cNvPr>
            <p:cNvCxnSpPr/>
            <p:nvPr/>
          </p:nvCxnSpPr>
          <p:spPr>
            <a:xfrm>
              <a:off x="2438400" y="4367212"/>
              <a:ext cx="0" cy="95250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51" name="グループ化 50">
              <a:extLst>
                <a:ext uri="{FF2B5EF4-FFF2-40B4-BE49-F238E27FC236}">
                  <a16:creationId xmlns:a16="http://schemas.microsoft.com/office/drawing/2014/main" id="{1FAE5A66-7E43-4EFF-A314-79D095796CD7}"/>
                </a:ext>
              </a:extLst>
            </p:cNvPr>
            <p:cNvGrpSpPr/>
            <p:nvPr/>
          </p:nvGrpSpPr>
          <p:grpSpPr>
            <a:xfrm>
              <a:off x="1176338" y="4381500"/>
              <a:ext cx="1262062" cy="952500"/>
              <a:chOff x="1176338" y="4048125"/>
              <a:chExt cx="1262062" cy="952500"/>
            </a:xfrm>
          </p:grpSpPr>
          <p:cxnSp>
            <p:nvCxnSpPr>
              <p:cNvPr id="53" name="直線コネクタ 52">
                <a:extLst>
                  <a:ext uri="{FF2B5EF4-FFF2-40B4-BE49-F238E27FC236}">
                    <a16:creationId xmlns:a16="http://schemas.microsoft.com/office/drawing/2014/main" id="{7A9CDC5A-0433-4B43-B8C8-29FE4EBD954A}"/>
                  </a:ext>
                </a:extLst>
              </p:cNvPr>
              <p:cNvCxnSpPr/>
              <p:nvPr/>
            </p:nvCxnSpPr>
            <p:spPr>
              <a:xfrm>
                <a:off x="1181100" y="4048125"/>
                <a:ext cx="0" cy="9525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A120F9EE-A059-4120-B959-FAAE6B5B8A44}"/>
                  </a:ext>
                </a:extLst>
              </p:cNvPr>
              <p:cNvCxnSpPr/>
              <p:nvPr/>
            </p:nvCxnSpPr>
            <p:spPr>
              <a:xfrm>
                <a:off x="1176338" y="5000624"/>
                <a:ext cx="1262062" cy="0"/>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52" name="直線コネクタ 51">
              <a:extLst>
                <a:ext uri="{FF2B5EF4-FFF2-40B4-BE49-F238E27FC236}">
                  <a16:creationId xmlns:a16="http://schemas.microsoft.com/office/drawing/2014/main" id="{CA22625C-0D12-4AEC-A724-3FC8063AE546}"/>
                </a:ext>
              </a:extLst>
            </p:cNvPr>
            <p:cNvCxnSpPr/>
            <p:nvPr/>
          </p:nvCxnSpPr>
          <p:spPr>
            <a:xfrm>
              <a:off x="1176338" y="4800598"/>
              <a:ext cx="1262062"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5" name="矢印: 下 54">
            <a:extLst>
              <a:ext uri="{FF2B5EF4-FFF2-40B4-BE49-F238E27FC236}">
                <a16:creationId xmlns:a16="http://schemas.microsoft.com/office/drawing/2014/main" id="{F18AEAB5-3C20-4947-A1CD-3C4997F63CF9}"/>
              </a:ext>
            </a:extLst>
          </p:cNvPr>
          <p:cNvSpPr/>
          <p:nvPr/>
        </p:nvSpPr>
        <p:spPr>
          <a:xfrm>
            <a:off x="1824573" y="3556362"/>
            <a:ext cx="376220" cy="542919"/>
          </a:xfrm>
          <a:prstGeom prst="downArrow">
            <a:avLst/>
          </a:prstGeom>
          <a:solidFill>
            <a:srgbClr val="EA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矢印: 下 55">
            <a:extLst>
              <a:ext uri="{FF2B5EF4-FFF2-40B4-BE49-F238E27FC236}">
                <a16:creationId xmlns:a16="http://schemas.microsoft.com/office/drawing/2014/main" id="{AB736D1D-ECC6-4748-BB6B-1B95106EE60F}"/>
              </a:ext>
            </a:extLst>
          </p:cNvPr>
          <p:cNvSpPr/>
          <p:nvPr/>
        </p:nvSpPr>
        <p:spPr>
          <a:xfrm>
            <a:off x="5255260" y="3561473"/>
            <a:ext cx="376220" cy="542919"/>
          </a:xfrm>
          <a:prstGeom prst="downArrow">
            <a:avLst/>
          </a:prstGeom>
          <a:solidFill>
            <a:srgbClr val="EA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矢印: 下 56">
            <a:extLst>
              <a:ext uri="{FF2B5EF4-FFF2-40B4-BE49-F238E27FC236}">
                <a16:creationId xmlns:a16="http://schemas.microsoft.com/office/drawing/2014/main" id="{3D9E775E-8DD0-4A4C-AD93-DB0466A452B9}"/>
              </a:ext>
            </a:extLst>
          </p:cNvPr>
          <p:cNvSpPr/>
          <p:nvPr/>
        </p:nvSpPr>
        <p:spPr>
          <a:xfrm>
            <a:off x="5937723" y="3556361"/>
            <a:ext cx="376220" cy="542919"/>
          </a:xfrm>
          <a:prstGeom prst="downArrow">
            <a:avLst/>
          </a:prstGeom>
          <a:solidFill>
            <a:srgbClr val="EA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矢印: 下 57">
            <a:extLst>
              <a:ext uri="{FF2B5EF4-FFF2-40B4-BE49-F238E27FC236}">
                <a16:creationId xmlns:a16="http://schemas.microsoft.com/office/drawing/2014/main" id="{6628DAE8-1E81-40B8-83A3-1CAA240F517F}"/>
              </a:ext>
            </a:extLst>
          </p:cNvPr>
          <p:cNvSpPr/>
          <p:nvPr/>
        </p:nvSpPr>
        <p:spPr>
          <a:xfrm>
            <a:off x="9384755" y="3551401"/>
            <a:ext cx="376220" cy="542919"/>
          </a:xfrm>
          <a:prstGeom prst="downArrow">
            <a:avLst/>
          </a:prstGeom>
          <a:solidFill>
            <a:srgbClr val="EA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矢印: 下 58">
            <a:extLst>
              <a:ext uri="{FF2B5EF4-FFF2-40B4-BE49-F238E27FC236}">
                <a16:creationId xmlns:a16="http://schemas.microsoft.com/office/drawing/2014/main" id="{247327F9-B3A0-432C-B8BD-932DA9FB5EFF}"/>
              </a:ext>
            </a:extLst>
          </p:cNvPr>
          <p:cNvSpPr/>
          <p:nvPr/>
        </p:nvSpPr>
        <p:spPr>
          <a:xfrm>
            <a:off x="9900033" y="3551400"/>
            <a:ext cx="376220" cy="542919"/>
          </a:xfrm>
          <a:prstGeom prst="downArrow">
            <a:avLst/>
          </a:prstGeom>
          <a:solidFill>
            <a:srgbClr val="EA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矢印: 下 59">
            <a:extLst>
              <a:ext uri="{FF2B5EF4-FFF2-40B4-BE49-F238E27FC236}">
                <a16:creationId xmlns:a16="http://schemas.microsoft.com/office/drawing/2014/main" id="{AFD7862A-FB3A-4BB3-A667-12AB70FDB4FE}"/>
              </a:ext>
            </a:extLst>
          </p:cNvPr>
          <p:cNvSpPr/>
          <p:nvPr/>
        </p:nvSpPr>
        <p:spPr>
          <a:xfrm>
            <a:off x="10415311" y="3551400"/>
            <a:ext cx="376220" cy="542919"/>
          </a:xfrm>
          <a:prstGeom prst="downArrow">
            <a:avLst/>
          </a:prstGeom>
          <a:solidFill>
            <a:srgbClr val="EA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楕円 60">
            <a:extLst>
              <a:ext uri="{FF2B5EF4-FFF2-40B4-BE49-F238E27FC236}">
                <a16:creationId xmlns:a16="http://schemas.microsoft.com/office/drawing/2014/main" id="{05233C96-0F6C-4D00-AD5A-2B2A03219933}"/>
              </a:ext>
            </a:extLst>
          </p:cNvPr>
          <p:cNvSpPr/>
          <p:nvPr/>
        </p:nvSpPr>
        <p:spPr>
          <a:xfrm>
            <a:off x="1528578" y="4352123"/>
            <a:ext cx="176205" cy="176205"/>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a:extLst>
              <a:ext uri="{FF2B5EF4-FFF2-40B4-BE49-F238E27FC236}">
                <a16:creationId xmlns:a16="http://schemas.microsoft.com/office/drawing/2014/main" id="{EE384223-092A-4F66-8D84-98E36CEADA99}"/>
              </a:ext>
            </a:extLst>
          </p:cNvPr>
          <p:cNvSpPr/>
          <p:nvPr/>
        </p:nvSpPr>
        <p:spPr>
          <a:xfrm>
            <a:off x="1993115" y="4604846"/>
            <a:ext cx="176205" cy="176205"/>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楕円 62">
            <a:extLst>
              <a:ext uri="{FF2B5EF4-FFF2-40B4-BE49-F238E27FC236}">
                <a16:creationId xmlns:a16="http://schemas.microsoft.com/office/drawing/2014/main" id="{7C85E9C0-C61A-41C0-A021-5B98989B4A3C}"/>
              </a:ext>
            </a:extLst>
          </p:cNvPr>
          <p:cNvSpPr/>
          <p:nvPr/>
        </p:nvSpPr>
        <p:spPr>
          <a:xfrm>
            <a:off x="2466798" y="4299488"/>
            <a:ext cx="176205" cy="176205"/>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5" name="直線矢印コネクタ 64">
            <a:extLst>
              <a:ext uri="{FF2B5EF4-FFF2-40B4-BE49-F238E27FC236}">
                <a16:creationId xmlns:a16="http://schemas.microsoft.com/office/drawing/2014/main" id="{15CEF148-BC2D-4512-9048-99AF4D4AF044}"/>
              </a:ext>
            </a:extLst>
          </p:cNvPr>
          <p:cNvCxnSpPr>
            <a:stCxn id="61" idx="6"/>
          </p:cNvCxnSpPr>
          <p:nvPr/>
        </p:nvCxnSpPr>
        <p:spPr>
          <a:xfrm flipV="1">
            <a:off x="1704783" y="4406891"/>
            <a:ext cx="247658" cy="33335"/>
          </a:xfrm>
          <a:prstGeom prst="straightConnector1">
            <a:avLst/>
          </a:prstGeom>
          <a:ln w="190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a:extLst>
              <a:ext uri="{FF2B5EF4-FFF2-40B4-BE49-F238E27FC236}">
                <a16:creationId xmlns:a16="http://schemas.microsoft.com/office/drawing/2014/main" id="{FE47E2D2-C9AC-49C9-8319-A96A7E96EC5E}"/>
              </a:ext>
            </a:extLst>
          </p:cNvPr>
          <p:cNvCxnSpPr>
            <a:cxnSpLocks/>
          </p:cNvCxnSpPr>
          <p:nvPr/>
        </p:nvCxnSpPr>
        <p:spPr>
          <a:xfrm flipV="1">
            <a:off x="2245803" y="4683112"/>
            <a:ext cx="109061" cy="165675"/>
          </a:xfrm>
          <a:prstGeom prst="straightConnector1">
            <a:avLst/>
          </a:prstGeom>
          <a:ln w="190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E07CFC04-6836-4534-957C-FAA077CE2853}"/>
              </a:ext>
            </a:extLst>
          </p:cNvPr>
          <p:cNvCxnSpPr>
            <a:endCxn id="62" idx="5"/>
          </p:cNvCxnSpPr>
          <p:nvPr/>
        </p:nvCxnSpPr>
        <p:spPr>
          <a:xfrm flipH="1" flipV="1">
            <a:off x="2143515" y="4755246"/>
            <a:ext cx="102288" cy="93541"/>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0" name="直線矢印コネクタ 69">
            <a:extLst>
              <a:ext uri="{FF2B5EF4-FFF2-40B4-BE49-F238E27FC236}">
                <a16:creationId xmlns:a16="http://schemas.microsoft.com/office/drawing/2014/main" id="{09A9D873-437A-4F90-A4C7-1608670CD22D}"/>
              </a:ext>
            </a:extLst>
          </p:cNvPr>
          <p:cNvCxnSpPr>
            <a:cxnSpLocks/>
            <a:stCxn id="63" idx="4"/>
          </p:cNvCxnSpPr>
          <p:nvPr/>
        </p:nvCxnSpPr>
        <p:spPr>
          <a:xfrm>
            <a:off x="2554901" y="4475693"/>
            <a:ext cx="10479" cy="207419"/>
          </a:xfrm>
          <a:prstGeom prst="straightConnector1">
            <a:avLst/>
          </a:prstGeom>
          <a:ln w="190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3" name="楕円 72">
            <a:extLst>
              <a:ext uri="{FF2B5EF4-FFF2-40B4-BE49-F238E27FC236}">
                <a16:creationId xmlns:a16="http://schemas.microsoft.com/office/drawing/2014/main" id="{1ACD2C58-3F96-45D7-8B80-CE27A577F19E}"/>
              </a:ext>
            </a:extLst>
          </p:cNvPr>
          <p:cNvSpPr/>
          <p:nvPr/>
        </p:nvSpPr>
        <p:spPr>
          <a:xfrm>
            <a:off x="9551436" y="4366464"/>
            <a:ext cx="176205" cy="176205"/>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楕円 73">
            <a:extLst>
              <a:ext uri="{FF2B5EF4-FFF2-40B4-BE49-F238E27FC236}">
                <a16:creationId xmlns:a16="http://schemas.microsoft.com/office/drawing/2014/main" id="{8B05D062-4B68-46F9-B45A-7D9B178D3861}"/>
              </a:ext>
            </a:extLst>
          </p:cNvPr>
          <p:cNvSpPr/>
          <p:nvPr/>
        </p:nvSpPr>
        <p:spPr>
          <a:xfrm>
            <a:off x="10015973" y="4619187"/>
            <a:ext cx="176205" cy="176205"/>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楕円 74">
            <a:extLst>
              <a:ext uri="{FF2B5EF4-FFF2-40B4-BE49-F238E27FC236}">
                <a16:creationId xmlns:a16="http://schemas.microsoft.com/office/drawing/2014/main" id="{79AD3F15-6439-40A9-A488-31721374BB71}"/>
              </a:ext>
            </a:extLst>
          </p:cNvPr>
          <p:cNvSpPr/>
          <p:nvPr/>
        </p:nvSpPr>
        <p:spPr>
          <a:xfrm>
            <a:off x="10489656" y="4313829"/>
            <a:ext cx="176205" cy="176205"/>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6" name="直線矢印コネクタ 75">
            <a:extLst>
              <a:ext uri="{FF2B5EF4-FFF2-40B4-BE49-F238E27FC236}">
                <a16:creationId xmlns:a16="http://schemas.microsoft.com/office/drawing/2014/main" id="{806DEB8E-E3A3-4355-8D64-7DB3C051CA8A}"/>
              </a:ext>
            </a:extLst>
          </p:cNvPr>
          <p:cNvCxnSpPr>
            <a:cxnSpLocks/>
          </p:cNvCxnSpPr>
          <p:nvPr/>
        </p:nvCxnSpPr>
        <p:spPr>
          <a:xfrm>
            <a:off x="9550346" y="4210755"/>
            <a:ext cx="261037" cy="92306"/>
          </a:xfrm>
          <a:prstGeom prst="straightConnector1">
            <a:avLst/>
          </a:prstGeom>
          <a:ln w="190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線矢印コネクタ 76">
            <a:extLst>
              <a:ext uri="{FF2B5EF4-FFF2-40B4-BE49-F238E27FC236}">
                <a16:creationId xmlns:a16="http://schemas.microsoft.com/office/drawing/2014/main" id="{E5A9A7B1-CA74-4E4E-8EC4-E28308D58C95}"/>
              </a:ext>
            </a:extLst>
          </p:cNvPr>
          <p:cNvCxnSpPr>
            <a:cxnSpLocks/>
          </p:cNvCxnSpPr>
          <p:nvPr/>
        </p:nvCxnSpPr>
        <p:spPr>
          <a:xfrm flipV="1">
            <a:off x="10268661" y="4697453"/>
            <a:ext cx="109061" cy="165675"/>
          </a:xfrm>
          <a:prstGeom prst="straightConnector1">
            <a:avLst/>
          </a:prstGeom>
          <a:ln w="190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EF839A6B-6FB9-4545-AD51-266D0C04F886}"/>
              </a:ext>
            </a:extLst>
          </p:cNvPr>
          <p:cNvCxnSpPr>
            <a:endCxn id="74" idx="5"/>
          </p:cNvCxnSpPr>
          <p:nvPr/>
        </p:nvCxnSpPr>
        <p:spPr>
          <a:xfrm flipH="1" flipV="1">
            <a:off x="10166373" y="4769587"/>
            <a:ext cx="102288" cy="93541"/>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9" name="直線矢印コネクタ 78">
            <a:extLst>
              <a:ext uri="{FF2B5EF4-FFF2-40B4-BE49-F238E27FC236}">
                <a16:creationId xmlns:a16="http://schemas.microsoft.com/office/drawing/2014/main" id="{28E986B7-2087-4C3A-BEAB-0FF4570D4CE8}"/>
              </a:ext>
            </a:extLst>
          </p:cNvPr>
          <p:cNvCxnSpPr>
            <a:cxnSpLocks/>
            <a:stCxn id="75" idx="4"/>
          </p:cNvCxnSpPr>
          <p:nvPr/>
        </p:nvCxnSpPr>
        <p:spPr>
          <a:xfrm>
            <a:off x="10577759" y="4490034"/>
            <a:ext cx="10479" cy="207419"/>
          </a:xfrm>
          <a:prstGeom prst="straightConnector1">
            <a:avLst/>
          </a:prstGeom>
          <a:ln w="190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0" name="楕円 79">
            <a:extLst>
              <a:ext uri="{FF2B5EF4-FFF2-40B4-BE49-F238E27FC236}">
                <a16:creationId xmlns:a16="http://schemas.microsoft.com/office/drawing/2014/main" id="{BF12AFCA-1B64-4F88-9EC9-EB6A7AD6B9A0}"/>
              </a:ext>
            </a:extLst>
          </p:cNvPr>
          <p:cNvSpPr/>
          <p:nvPr/>
        </p:nvSpPr>
        <p:spPr>
          <a:xfrm>
            <a:off x="9579295" y="4629859"/>
            <a:ext cx="176205" cy="17620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楕円 80">
            <a:extLst>
              <a:ext uri="{FF2B5EF4-FFF2-40B4-BE49-F238E27FC236}">
                <a16:creationId xmlns:a16="http://schemas.microsoft.com/office/drawing/2014/main" id="{C4C7A9E2-21C0-4FFB-9495-08D8281AF846}"/>
              </a:ext>
            </a:extLst>
          </p:cNvPr>
          <p:cNvSpPr/>
          <p:nvPr/>
        </p:nvSpPr>
        <p:spPr>
          <a:xfrm>
            <a:off x="9318066" y="4259061"/>
            <a:ext cx="176205" cy="17620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楕円 81">
            <a:extLst>
              <a:ext uri="{FF2B5EF4-FFF2-40B4-BE49-F238E27FC236}">
                <a16:creationId xmlns:a16="http://schemas.microsoft.com/office/drawing/2014/main" id="{6D314811-696B-46DA-AC3F-43914DAA466D}"/>
              </a:ext>
            </a:extLst>
          </p:cNvPr>
          <p:cNvSpPr/>
          <p:nvPr/>
        </p:nvSpPr>
        <p:spPr>
          <a:xfrm>
            <a:off x="9304195" y="4551250"/>
            <a:ext cx="176205" cy="17620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楕円 82">
            <a:extLst>
              <a:ext uri="{FF2B5EF4-FFF2-40B4-BE49-F238E27FC236}">
                <a16:creationId xmlns:a16="http://schemas.microsoft.com/office/drawing/2014/main" id="{0376547C-358E-41C0-81A1-BA2851E5BF5D}"/>
              </a:ext>
            </a:extLst>
          </p:cNvPr>
          <p:cNvSpPr/>
          <p:nvPr/>
        </p:nvSpPr>
        <p:spPr>
          <a:xfrm>
            <a:off x="10015780" y="4228333"/>
            <a:ext cx="176205" cy="17620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楕円 83">
            <a:extLst>
              <a:ext uri="{FF2B5EF4-FFF2-40B4-BE49-F238E27FC236}">
                <a16:creationId xmlns:a16="http://schemas.microsoft.com/office/drawing/2014/main" id="{76AEE818-F04A-4D19-8CDE-1EBEEC0AB823}"/>
              </a:ext>
            </a:extLst>
          </p:cNvPr>
          <p:cNvSpPr/>
          <p:nvPr/>
        </p:nvSpPr>
        <p:spPr>
          <a:xfrm>
            <a:off x="10178663" y="4417686"/>
            <a:ext cx="176205" cy="17620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楕円 84">
            <a:extLst>
              <a:ext uri="{FF2B5EF4-FFF2-40B4-BE49-F238E27FC236}">
                <a16:creationId xmlns:a16="http://schemas.microsoft.com/office/drawing/2014/main" id="{5A411EE4-B91C-4057-ACAC-7E5E4F7D8352}"/>
              </a:ext>
            </a:extLst>
          </p:cNvPr>
          <p:cNvSpPr/>
          <p:nvPr/>
        </p:nvSpPr>
        <p:spPr>
          <a:xfrm>
            <a:off x="10625584" y="4639352"/>
            <a:ext cx="176205" cy="17620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7" name="直線コネクタ 86">
            <a:extLst>
              <a:ext uri="{FF2B5EF4-FFF2-40B4-BE49-F238E27FC236}">
                <a16:creationId xmlns:a16="http://schemas.microsoft.com/office/drawing/2014/main" id="{BC72D45B-D4B4-4740-B432-88FDEF987912}"/>
              </a:ext>
            </a:extLst>
          </p:cNvPr>
          <p:cNvCxnSpPr>
            <a:cxnSpLocks/>
          </p:cNvCxnSpPr>
          <p:nvPr/>
        </p:nvCxnSpPr>
        <p:spPr>
          <a:xfrm flipH="1">
            <a:off x="9462502" y="4201164"/>
            <a:ext cx="82717" cy="89257"/>
          </a:xfrm>
          <a:prstGeom prst="line">
            <a:avLst/>
          </a:prstGeom>
          <a:ln w="190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612CB14A-0A87-4659-81E7-E9FE4DC2C402}"/>
              </a:ext>
            </a:extLst>
          </p:cNvPr>
          <p:cNvCxnSpPr>
            <a:cxnSpLocks/>
          </p:cNvCxnSpPr>
          <p:nvPr/>
        </p:nvCxnSpPr>
        <p:spPr>
          <a:xfrm flipH="1">
            <a:off x="10770143" y="4599887"/>
            <a:ext cx="106234" cy="82008"/>
          </a:xfrm>
          <a:prstGeom prst="line">
            <a:avLst/>
          </a:prstGeom>
          <a:ln w="190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3" name="直線矢印コネクタ 92">
            <a:extLst>
              <a:ext uri="{FF2B5EF4-FFF2-40B4-BE49-F238E27FC236}">
                <a16:creationId xmlns:a16="http://schemas.microsoft.com/office/drawing/2014/main" id="{7615E4F3-60AC-4E63-9DED-D7DE87EC1CDC}"/>
              </a:ext>
            </a:extLst>
          </p:cNvPr>
          <p:cNvCxnSpPr>
            <a:cxnSpLocks/>
          </p:cNvCxnSpPr>
          <p:nvPr/>
        </p:nvCxnSpPr>
        <p:spPr>
          <a:xfrm flipH="1" flipV="1">
            <a:off x="10757286" y="4417686"/>
            <a:ext cx="119091" cy="174064"/>
          </a:xfrm>
          <a:prstGeom prst="straightConnector1">
            <a:avLst/>
          </a:prstGeom>
          <a:ln w="190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5" name="直線矢印コネクタ 94">
            <a:extLst>
              <a:ext uri="{FF2B5EF4-FFF2-40B4-BE49-F238E27FC236}">
                <a16:creationId xmlns:a16="http://schemas.microsoft.com/office/drawing/2014/main" id="{CECA0544-3EAF-4038-8213-7E998B3FFBC4}"/>
              </a:ext>
            </a:extLst>
          </p:cNvPr>
          <p:cNvCxnSpPr>
            <a:cxnSpLocks/>
          </p:cNvCxnSpPr>
          <p:nvPr/>
        </p:nvCxnSpPr>
        <p:spPr>
          <a:xfrm>
            <a:off x="10318925" y="4566454"/>
            <a:ext cx="143643" cy="129888"/>
          </a:xfrm>
          <a:prstGeom prst="straightConnector1">
            <a:avLst/>
          </a:prstGeom>
          <a:ln w="190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7" name="直線矢印コネクタ 96">
            <a:extLst>
              <a:ext uri="{FF2B5EF4-FFF2-40B4-BE49-F238E27FC236}">
                <a16:creationId xmlns:a16="http://schemas.microsoft.com/office/drawing/2014/main" id="{0D972598-A425-454E-B329-C374FF90EFC9}"/>
              </a:ext>
            </a:extLst>
          </p:cNvPr>
          <p:cNvCxnSpPr>
            <a:cxnSpLocks/>
            <a:stCxn id="83" idx="3"/>
          </p:cNvCxnSpPr>
          <p:nvPr/>
        </p:nvCxnSpPr>
        <p:spPr>
          <a:xfrm flipH="1">
            <a:off x="9886689" y="4378733"/>
            <a:ext cx="154896" cy="172517"/>
          </a:xfrm>
          <a:prstGeom prst="straightConnector1">
            <a:avLst/>
          </a:prstGeom>
          <a:ln w="190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E671A389-8A8F-428D-A5AD-03A6A0B49DDC}"/>
              </a:ext>
            </a:extLst>
          </p:cNvPr>
          <p:cNvCxnSpPr>
            <a:cxnSpLocks/>
          </p:cNvCxnSpPr>
          <p:nvPr/>
        </p:nvCxnSpPr>
        <p:spPr>
          <a:xfrm flipH="1">
            <a:off x="9572865" y="4774014"/>
            <a:ext cx="80880" cy="89114"/>
          </a:xfrm>
          <a:prstGeom prst="line">
            <a:avLst/>
          </a:prstGeom>
          <a:ln w="190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3" name="直線矢印コネクタ 102">
            <a:extLst>
              <a:ext uri="{FF2B5EF4-FFF2-40B4-BE49-F238E27FC236}">
                <a16:creationId xmlns:a16="http://schemas.microsoft.com/office/drawing/2014/main" id="{13140B55-F12C-49D0-BF6D-C81799BE3233}"/>
              </a:ext>
            </a:extLst>
          </p:cNvPr>
          <p:cNvCxnSpPr>
            <a:cxnSpLocks/>
          </p:cNvCxnSpPr>
          <p:nvPr/>
        </p:nvCxnSpPr>
        <p:spPr>
          <a:xfrm flipH="1" flipV="1">
            <a:off x="9392297" y="4776092"/>
            <a:ext cx="175419" cy="87036"/>
          </a:xfrm>
          <a:prstGeom prst="straightConnector1">
            <a:avLst/>
          </a:prstGeom>
          <a:ln w="190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直線矢印コネクタ 104">
            <a:extLst>
              <a:ext uri="{FF2B5EF4-FFF2-40B4-BE49-F238E27FC236}">
                <a16:creationId xmlns:a16="http://schemas.microsoft.com/office/drawing/2014/main" id="{6250B015-F5F8-4050-A8C2-4FA5A42E17CF}"/>
              </a:ext>
            </a:extLst>
          </p:cNvPr>
          <p:cNvCxnSpPr>
            <a:cxnSpLocks/>
            <a:stCxn id="82" idx="6"/>
          </p:cNvCxnSpPr>
          <p:nvPr/>
        </p:nvCxnSpPr>
        <p:spPr>
          <a:xfrm flipV="1">
            <a:off x="9480400" y="4572797"/>
            <a:ext cx="188676" cy="66556"/>
          </a:xfrm>
          <a:prstGeom prst="straightConnector1">
            <a:avLst/>
          </a:prstGeom>
          <a:ln w="190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直線矢印コネクタ 107">
            <a:extLst>
              <a:ext uri="{FF2B5EF4-FFF2-40B4-BE49-F238E27FC236}">
                <a16:creationId xmlns:a16="http://schemas.microsoft.com/office/drawing/2014/main" id="{BBC6B981-8FED-48AE-BBB4-70764E09517D}"/>
              </a:ext>
            </a:extLst>
          </p:cNvPr>
          <p:cNvCxnSpPr>
            <a:cxnSpLocks/>
          </p:cNvCxnSpPr>
          <p:nvPr/>
        </p:nvCxnSpPr>
        <p:spPr>
          <a:xfrm>
            <a:off x="5278269" y="4228852"/>
            <a:ext cx="261037" cy="92306"/>
          </a:xfrm>
          <a:prstGeom prst="straightConnector1">
            <a:avLst/>
          </a:prstGeom>
          <a:ln w="190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9" name="楕円 108">
            <a:extLst>
              <a:ext uri="{FF2B5EF4-FFF2-40B4-BE49-F238E27FC236}">
                <a16:creationId xmlns:a16="http://schemas.microsoft.com/office/drawing/2014/main" id="{4E670CE0-4C91-420B-89B6-AEC806F24A7C}"/>
              </a:ext>
            </a:extLst>
          </p:cNvPr>
          <p:cNvSpPr/>
          <p:nvPr/>
        </p:nvSpPr>
        <p:spPr>
          <a:xfrm>
            <a:off x="5307218" y="4647956"/>
            <a:ext cx="176205" cy="17620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楕円 109">
            <a:extLst>
              <a:ext uri="{FF2B5EF4-FFF2-40B4-BE49-F238E27FC236}">
                <a16:creationId xmlns:a16="http://schemas.microsoft.com/office/drawing/2014/main" id="{00095730-A3AB-412C-8097-BB945ADA0A03}"/>
              </a:ext>
            </a:extLst>
          </p:cNvPr>
          <p:cNvSpPr/>
          <p:nvPr/>
        </p:nvSpPr>
        <p:spPr>
          <a:xfrm>
            <a:off x="5045989" y="4277158"/>
            <a:ext cx="176205" cy="17620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楕円 110">
            <a:extLst>
              <a:ext uri="{FF2B5EF4-FFF2-40B4-BE49-F238E27FC236}">
                <a16:creationId xmlns:a16="http://schemas.microsoft.com/office/drawing/2014/main" id="{E1C605D5-BF40-4CE0-97EE-DC2169C1D5A3}"/>
              </a:ext>
            </a:extLst>
          </p:cNvPr>
          <p:cNvSpPr/>
          <p:nvPr/>
        </p:nvSpPr>
        <p:spPr>
          <a:xfrm>
            <a:off x="5032118" y="4569347"/>
            <a:ext cx="176205" cy="17620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楕円 111">
            <a:extLst>
              <a:ext uri="{FF2B5EF4-FFF2-40B4-BE49-F238E27FC236}">
                <a16:creationId xmlns:a16="http://schemas.microsoft.com/office/drawing/2014/main" id="{A63FCD0C-5C5C-4A90-A524-5AFF845679B4}"/>
              </a:ext>
            </a:extLst>
          </p:cNvPr>
          <p:cNvSpPr/>
          <p:nvPr/>
        </p:nvSpPr>
        <p:spPr>
          <a:xfrm>
            <a:off x="5743703" y="4246430"/>
            <a:ext cx="176205" cy="17620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楕円 112">
            <a:extLst>
              <a:ext uri="{FF2B5EF4-FFF2-40B4-BE49-F238E27FC236}">
                <a16:creationId xmlns:a16="http://schemas.microsoft.com/office/drawing/2014/main" id="{354923C2-C767-4785-9208-1D52862C9CC1}"/>
              </a:ext>
            </a:extLst>
          </p:cNvPr>
          <p:cNvSpPr/>
          <p:nvPr/>
        </p:nvSpPr>
        <p:spPr>
          <a:xfrm>
            <a:off x="5906586" y="4435783"/>
            <a:ext cx="176205" cy="17620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楕円 113">
            <a:extLst>
              <a:ext uri="{FF2B5EF4-FFF2-40B4-BE49-F238E27FC236}">
                <a16:creationId xmlns:a16="http://schemas.microsoft.com/office/drawing/2014/main" id="{589F5A7A-6DCE-4D39-9174-504055868BBF}"/>
              </a:ext>
            </a:extLst>
          </p:cNvPr>
          <p:cNvSpPr/>
          <p:nvPr/>
        </p:nvSpPr>
        <p:spPr>
          <a:xfrm>
            <a:off x="6353507" y="4657449"/>
            <a:ext cx="176205" cy="17620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5" name="直線コネクタ 114">
            <a:extLst>
              <a:ext uri="{FF2B5EF4-FFF2-40B4-BE49-F238E27FC236}">
                <a16:creationId xmlns:a16="http://schemas.microsoft.com/office/drawing/2014/main" id="{815C61F6-05BB-4E7D-9ACD-AB9A52686BC0}"/>
              </a:ext>
            </a:extLst>
          </p:cNvPr>
          <p:cNvCxnSpPr>
            <a:cxnSpLocks/>
          </p:cNvCxnSpPr>
          <p:nvPr/>
        </p:nvCxnSpPr>
        <p:spPr>
          <a:xfrm flipH="1">
            <a:off x="5190425" y="4219261"/>
            <a:ext cx="82717" cy="89257"/>
          </a:xfrm>
          <a:prstGeom prst="line">
            <a:avLst/>
          </a:prstGeom>
          <a:ln w="190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a:extLst>
              <a:ext uri="{FF2B5EF4-FFF2-40B4-BE49-F238E27FC236}">
                <a16:creationId xmlns:a16="http://schemas.microsoft.com/office/drawing/2014/main" id="{29154326-C2FB-4D6D-AABC-D6A2942A25C9}"/>
              </a:ext>
            </a:extLst>
          </p:cNvPr>
          <p:cNvCxnSpPr>
            <a:cxnSpLocks/>
          </p:cNvCxnSpPr>
          <p:nvPr/>
        </p:nvCxnSpPr>
        <p:spPr>
          <a:xfrm flipH="1">
            <a:off x="6498066" y="4617984"/>
            <a:ext cx="106234" cy="82008"/>
          </a:xfrm>
          <a:prstGeom prst="line">
            <a:avLst/>
          </a:prstGeom>
          <a:ln w="190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7" name="直線矢印コネクタ 116">
            <a:extLst>
              <a:ext uri="{FF2B5EF4-FFF2-40B4-BE49-F238E27FC236}">
                <a16:creationId xmlns:a16="http://schemas.microsoft.com/office/drawing/2014/main" id="{5ED2A453-C14B-49E2-B968-D28141B0359B}"/>
              </a:ext>
            </a:extLst>
          </p:cNvPr>
          <p:cNvCxnSpPr>
            <a:cxnSpLocks/>
          </p:cNvCxnSpPr>
          <p:nvPr/>
        </p:nvCxnSpPr>
        <p:spPr>
          <a:xfrm flipH="1" flipV="1">
            <a:off x="6485209" y="4435783"/>
            <a:ext cx="119091" cy="174064"/>
          </a:xfrm>
          <a:prstGeom prst="straightConnector1">
            <a:avLst/>
          </a:prstGeom>
          <a:ln w="190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直線矢印コネクタ 117">
            <a:extLst>
              <a:ext uri="{FF2B5EF4-FFF2-40B4-BE49-F238E27FC236}">
                <a16:creationId xmlns:a16="http://schemas.microsoft.com/office/drawing/2014/main" id="{843F47B4-EC95-4F24-B0C8-22970E7EDAA9}"/>
              </a:ext>
            </a:extLst>
          </p:cNvPr>
          <p:cNvCxnSpPr>
            <a:cxnSpLocks/>
          </p:cNvCxnSpPr>
          <p:nvPr/>
        </p:nvCxnSpPr>
        <p:spPr>
          <a:xfrm>
            <a:off x="6046848" y="4584551"/>
            <a:ext cx="143643" cy="129888"/>
          </a:xfrm>
          <a:prstGeom prst="straightConnector1">
            <a:avLst/>
          </a:prstGeom>
          <a:ln w="190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直線矢印コネクタ 118">
            <a:extLst>
              <a:ext uri="{FF2B5EF4-FFF2-40B4-BE49-F238E27FC236}">
                <a16:creationId xmlns:a16="http://schemas.microsoft.com/office/drawing/2014/main" id="{BD3F766A-F51C-40E5-A28A-D2BC6A46B43B}"/>
              </a:ext>
            </a:extLst>
          </p:cNvPr>
          <p:cNvCxnSpPr>
            <a:cxnSpLocks/>
            <a:stCxn id="112" idx="3"/>
          </p:cNvCxnSpPr>
          <p:nvPr/>
        </p:nvCxnSpPr>
        <p:spPr>
          <a:xfrm flipH="1">
            <a:off x="5614612" y="4396830"/>
            <a:ext cx="154896" cy="172517"/>
          </a:xfrm>
          <a:prstGeom prst="straightConnector1">
            <a:avLst/>
          </a:prstGeom>
          <a:ln w="190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直線コネクタ 119">
            <a:extLst>
              <a:ext uri="{FF2B5EF4-FFF2-40B4-BE49-F238E27FC236}">
                <a16:creationId xmlns:a16="http://schemas.microsoft.com/office/drawing/2014/main" id="{BE044F79-BC2A-4AFD-9294-36209F882A96}"/>
              </a:ext>
            </a:extLst>
          </p:cNvPr>
          <p:cNvCxnSpPr>
            <a:cxnSpLocks/>
          </p:cNvCxnSpPr>
          <p:nvPr/>
        </p:nvCxnSpPr>
        <p:spPr>
          <a:xfrm flipH="1">
            <a:off x="5300788" y="4792111"/>
            <a:ext cx="80880" cy="89114"/>
          </a:xfrm>
          <a:prstGeom prst="line">
            <a:avLst/>
          </a:prstGeom>
          <a:ln w="190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1" name="直線矢印コネクタ 120">
            <a:extLst>
              <a:ext uri="{FF2B5EF4-FFF2-40B4-BE49-F238E27FC236}">
                <a16:creationId xmlns:a16="http://schemas.microsoft.com/office/drawing/2014/main" id="{8367D33C-E6E3-4F91-AB32-CE7D3455F004}"/>
              </a:ext>
            </a:extLst>
          </p:cNvPr>
          <p:cNvCxnSpPr>
            <a:cxnSpLocks/>
          </p:cNvCxnSpPr>
          <p:nvPr/>
        </p:nvCxnSpPr>
        <p:spPr>
          <a:xfrm flipH="1" flipV="1">
            <a:off x="5120220" y="4794189"/>
            <a:ext cx="175419" cy="87036"/>
          </a:xfrm>
          <a:prstGeom prst="straightConnector1">
            <a:avLst/>
          </a:prstGeom>
          <a:ln w="190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直線矢印コネクタ 121">
            <a:extLst>
              <a:ext uri="{FF2B5EF4-FFF2-40B4-BE49-F238E27FC236}">
                <a16:creationId xmlns:a16="http://schemas.microsoft.com/office/drawing/2014/main" id="{7EA0C3A4-CDDD-4857-916C-200F9D15F06C}"/>
              </a:ext>
            </a:extLst>
          </p:cNvPr>
          <p:cNvCxnSpPr>
            <a:cxnSpLocks/>
            <a:stCxn id="111" idx="6"/>
          </p:cNvCxnSpPr>
          <p:nvPr/>
        </p:nvCxnSpPr>
        <p:spPr>
          <a:xfrm flipV="1">
            <a:off x="5208323" y="4590894"/>
            <a:ext cx="188676" cy="66556"/>
          </a:xfrm>
          <a:prstGeom prst="straightConnector1">
            <a:avLst/>
          </a:prstGeom>
          <a:ln w="190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3" name="コンテンツ プレースホルダー 5">
            <a:extLst>
              <a:ext uri="{FF2B5EF4-FFF2-40B4-BE49-F238E27FC236}">
                <a16:creationId xmlns:a16="http://schemas.microsoft.com/office/drawing/2014/main" id="{4C4C70DD-9D7D-4A19-A26B-5E9B7D8582C7}"/>
              </a:ext>
            </a:extLst>
          </p:cNvPr>
          <p:cNvSpPr txBox="1">
            <a:spLocks/>
          </p:cNvSpPr>
          <p:nvPr/>
        </p:nvSpPr>
        <p:spPr>
          <a:xfrm>
            <a:off x="66349" y="3556359"/>
            <a:ext cx="1159109" cy="39453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solidFill>
                  <a:srgbClr val="333333"/>
                </a:solidFill>
                <a:latin typeface="Hiragino Kaku Gothic ProN"/>
              </a:rPr>
              <a:t>気体</a:t>
            </a:r>
            <a:r>
              <a:rPr lang="en-US" altLang="ja-JP" sz="2400" dirty="0">
                <a:solidFill>
                  <a:srgbClr val="333333"/>
                </a:solidFill>
                <a:latin typeface="Hiragino Kaku Gothic ProN"/>
              </a:rPr>
              <a:t>A</a:t>
            </a:r>
            <a:endParaRPr lang="ja-JP" altLang="en-US" sz="1800" dirty="0"/>
          </a:p>
        </p:txBody>
      </p:sp>
      <p:sp>
        <p:nvSpPr>
          <p:cNvPr id="124" name="コンテンツ プレースホルダー 5">
            <a:extLst>
              <a:ext uri="{FF2B5EF4-FFF2-40B4-BE49-F238E27FC236}">
                <a16:creationId xmlns:a16="http://schemas.microsoft.com/office/drawing/2014/main" id="{2F9F0356-377E-4CD5-9C64-6E2CE5FD2A9D}"/>
              </a:ext>
            </a:extLst>
          </p:cNvPr>
          <p:cNvSpPr txBox="1">
            <a:spLocks/>
          </p:cNvSpPr>
          <p:nvPr/>
        </p:nvSpPr>
        <p:spPr>
          <a:xfrm>
            <a:off x="3765638" y="3530602"/>
            <a:ext cx="1159109" cy="39453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solidFill>
                  <a:srgbClr val="333333"/>
                </a:solidFill>
                <a:latin typeface="Hiragino Kaku Gothic ProN"/>
              </a:rPr>
              <a:t>気体</a:t>
            </a:r>
            <a:r>
              <a:rPr lang="en-US" altLang="ja-JP" sz="2400" dirty="0">
                <a:solidFill>
                  <a:srgbClr val="333333"/>
                </a:solidFill>
                <a:latin typeface="Hiragino Kaku Gothic ProN"/>
              </a:rPr>
              <a:t>B</a:t>
            </a:r>
            <a:endParaRPr lang="ja-JP" altLang="en-US" sz="1800" dirty="0"/>
          </a:p>
        </p:txBody>
      </p:sp>
      <p:sp>
        <p:nvSpPr>
          <p:cNvPr id="125" name="コンテンツ プレースホルダー 5">
            <a:extLst>
              <a:ext uri="{FF2B5EF4-FFF2-40B4-BE49-F238E27FC236}">
                <a16:creationId xmlns:a16="http://schemas.microsoft.com/office/drawing/2014/main" id="{2132BFD0-CFD9-4C8F-8DD8-C0EEAB0A50C5}"/>
              </a:ext>
            </a:extLst>
          </p:cNvPr>
          <p:cNvSpPr txBox="1">
            <a:spLocks/>
          </p:cNvSpPr>
          <p:nvPr/>
        </p:nvSpPr>
        <p:spPr>
          <a:xfrm>
            <a:off x="6809016" y="3539393"/>
            <a:ext cx="2451919" cy="8983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solidFill>
                  <a:srgbClr val="333333"/>
                </a:solidFill>
                <a:latin typeface="Hiragino Kaku Gothic ProN"/>
              </a:rPr>
              <a:t>気体</a:t>
            </a:r>
            <a:r>
              <a:rPr lang="en-US" altLang="ja-JP" sz="2400" dirty="0">
                <a:solidFill>
                  <a:srgbClr val="333333"/>
                </a:solidFill>
                <a:latin typeface="Hiragino Kaku Gothic ProN"/>
              </a:rPr>
              <a:t>A</a:t>
            </a:r>
            <a:r>
              <a:rPr lang="ja-JP" altLang="en-US" sz="2400" dirty="0">
                <a:solidFill>
                  <a:srgbClr val="333333"/>
                </a:solidFill>
                <a:latin typeface="Hiragino Kaku Gothic ProN"/>
              </a:rPr>
              <a:t>と気体</a:t>
            </a:r>
            <a:r>
              <a:rPr lang="en-US" altLang="ja-JP" sz="2400" dirty="0">
                <a:solidFill>
                  <a:srgbClr val="333333"/>
                </a:solidFill>
                <a:latin typeface="Hiragino Kaku Gothic ProN"/>
              </a:rPr>
              <a:t>B</a:t>
            </a:r>
            <a:r>
              <a:rPr lang="ja-JP" altLang="en-US" sz="2400" dirty="0">
                <a:solidFill>
                  <a:srgbClr val="333333"/>
                </a:solidFill>
                <a:latin typeface="Hiragino Kaku Gothic ProN"/>
              </a:rPr>
              <a:t>の</a:t>
            </a:r>
            <a:endParaRPr lang="en-US" altLang="ja-JP" sz="2400" dirty="0">
              <a:solidFill>
                <a:srgbClr val="333333"/>
              </a:solidFill>
              <a:latin typeface="Hiragino Kaku Gothic ProN"/>
            </a:endParaRPr>
          </a:p>
          <a:p>
            <a:pPr marL="0" indent="0">
              <a:buFont typeface="Arial" panose="020B0604020202020204" pitchFamily="34" charset="0"/>
              <a:buNone/>
            </a:pPr>
            <a:r>
              <a:rPr lang="ja-JP" altLang="en-US" sz="2400" dirty="0">
                <a:solidFill>
                  <a:srgbClr val="333333"/>
                </a:solidFill>
                <a:latin typeface="Hiragino Kaku Gothic ProN"/>
              </a:rPr>
              <a:t>混合気体</a:t>
            </a:r>
            <a:endParaRPr lang="ja-JP" altLang="en-US" sz="1800" dirty="0"/>
          </a:p>
        </p:txBody>
      </p:sp>
      <p:sp>
        <p:nvSpPr>
          <p:cNvPr id="126" name="コンテンツ プレースホルダー 5">
            <a:extLst>
              <a:ext uri="{FF2B5EF4-FFF2-40B4-BE49-F238E27FC236}">
                <a16:creationId xmlns:a16="http://schemas.microsoft.com/office/drawing/2014/main" id="{F5D37FBC-DFE5-4FDF-888A-21F4849DE5B3}"/>
              </a:ext>
            </a:extLst>
          </p:cNvPr>
          <p:cNvSpPr txBox="1">
            <a:spLocks/>
          </p:cNvSpPr>
          <p:nvPr/>
        </p:nvSpPr>
        <p:spPr>
          <a:xfrm>
            <a:off x="1298109" y="5035828"/>
            <a:ext cx="10110795" cy="141834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solidFill>
                  <a:srgbClr val="333333"/>
                </a:solidFill>
                <a:latin typeface="Hiragino Kaku Gothic ProN"/>
              </a:rPr>
              <a:t>気体</a:t>
            </a:r>
            <a:r>
              <a:rPr lang="en-US" altLang="ja-JP" sz="1800" dirty="0">
                <a:solidFill>
                  <a:srgbClr val="333333"/>
                </a:solidFill>
                <a:latin typeface="Hiragino Kaku Gothic ProN"/>
              </a:rPr>
              <a:t>A</a:t>
            </a:r>
            <a:r>
              <a:rPr lang="ja-JP" altLang="en-US" sz="1800" dirty="0">
                <a:solidFill>
                  <a:srgbClr val="333333"/>
                </a:solidFill>
                <a:latin typeface="Hiragino Kaku Gothic ProN"/>
              </a:rPr>
              <a:t>の分圧　　　　　＋　　　　　気体</a:t>
            </a:r>
            <a:r>
              <a:rPr lang="en-US" altLang="ja-JP" sz="1800" dirty="0">
                <a:solidFill>
                  <a:srgbClr val="333333"/>
                </a:solidFill>
                <a:latin typeface="Hiragino Kaku Gothic ProN"/>
              </a:rPr>
              <a:t>B</a:t>
            </a:r>
            <a:r>
              <a:rPr lang="ja-JP" altLang="en-US" sz="1800" dirty="0">
                <a:solidFill>
                  <a:srgbClr val="333333"/>
                </a:solidFill>
                <a:latin typeface="Hiragino Kaku Gothic ProN"/>
              </a:rPr>
              <a:t>の分圧　　　　　　　＝　　　　　混合気体の全圧</a:t>
            </a:r>
            <a:endParaRPr lang="en-US" altLang="ja-JP" sz="1800" dirty="0">
              <a:solidFill>
                <a:srgbClr val="333333"/>
              </a:solidFill>
              <a:latin typeface="Hiragino Kaku Gothic ProN"/>
            </a:endParaRPr>
          </a:p>
          <a:p>
            <a:pPr marL="0" indent="0">
              <a:buFont typeface="Arial" panose="020B0604020202020204" pitchFamily="34" charset="0"/>
              <a:buNone/>
            </a:pPr>
            <a:r>
              <a:rPr lang="ja-JP" altLang="en-US" sz="1800" dirty="0">
                <a:solidFill>
                  <a:srgbClr val="333333"/>
                </a:solidFill>
                <a:latin typeface="Hiragino Kaku Gothic ProN"/>
              </a:rPr>
              <a:t>　　１　　　　　　　　　　　　　　　　２　　　　　　　　　　　　　　　　　　３</a:t>
            </a:r>
            <a:endParaRPr lang="en-US" altLang="ja-JP" sz="1800" dirty="0">
              <a:solidFill>
                <a:srgbClr val="333333"/>
              </a:solidFill>
              <a:latin typeface="Hiragino Kaku Gothic ProN"/>
            </a:endParaRPr>
          </a:p>
          <a:p>
            <a:pPr marL="0" indent="0">
              <a:buFont typeface="Arial" panose="020B0604020202020204" pitchFamily="34" charset="0"/>
              <a:buNone/>
            </a:pPr>
            <a:r>
              <a:rPr lang="ja-JP" altLang="en-US" sz="1800" dirty="0">
                <a:solidFill>
                  <a:srgbClr val="333333"/>
                </a:solidFill>
                <a:latin typeface="Hiragino Kaku Gothic ProN"/>
              </a:rPr>
              <a:t>気体</a:t>
            </a:r>
            <a:r>
              <a:rPr lang="en-US" altLang="ja-JP" sz="1800" dirty="0">
                <a:solidFill>
                  <a:srgbClr val="333333"/>
                </a:solidFill>
                <a:latin typeface="Hiragino Kaku Gothic ProN"/>
              </a:rPr>
              <a:t>A</a:t>
            </a:r>
            <a:r>
              <a:rPr lang="ja-JP" altLang="en-US" sz="1800" dirty="0">
                <a:solidFill>
                  <a:srgbClr val="333333"/>
                </a:solidFill>
                <a:latin typeface="Hiragino Kaku Gothic ProN"/>
              </a:rPr>
              <a:t>のモル数　　　　＋　　　　　気体</a:t>
            </a:r>
            <a:r>
              <a:rPr lang="en-US" altLang="ja-JP" sz="1800" dirty="0">
                <a:solidFill>
                  <a:srgbClr val="333333"/>
                </a:solidFill>
                <a:latin typeface="Hiragino Kaku Gothic ProN"/>
              </a:rPr>
              <a:t>B</a:t>
            </a:r>
            <a:r>
              <a:rPr lang="ja-JP" altLang="en-US" sz="1800" dirty="0">
                <a:solidFill>
                  <a:srgbClr val="333333"/>
                </a:solidFill>
                <a:latin typeface="Hiragino Kaku Gothic ProN"/>
              </a:rPr>
              <a:t>のモル数　　　　　　＝　　　　　混合気体のモル数</a:t>
            </a:r>
            <a:endParaRPr lang="en-US" altLang="ja-JP" sz="1800" dirty="0">
              <a:solidFill>
                <a:srgbClr val="333333"/>
              </a:solidFill>
              <a:latin typeface="Hiragino Kaku Gothic ProN"/>
            </a:endParaRPr>
          </a:p>
          <a:p>
            <a:pPr marL="0" indent="0">
              <a:buFont typeface="Arial" panose="020B0604020202020204" pitchFamily="34" charset="0"/>
              <a:buNone/>
            </a:pPr>
            <a:r>
              <a:rPr lang="ja-JP" altLang="en-US" sz="1800" dirty="0">
                <a:solidFill>
                  <a:srgbClr val="333333"/>
                </a:solidFill>
                <a:latin typeface="Hiragino Kaku Gothic ProN"/>
              </a:rPr>
              <a:t>　　３　　　　　　　　　　　　　　　　６　　　　　　　　　　　　　　　　　　９</a:t>
            </a:r>
            <a:endParaRPr lang="en-US" altLang="ja-JP" sz="1800" dirty="0">
              <a:solidFill>
                <a:srgbClr val="333333"/>
              </a:solidFill>
              <a:latin typeface="Hiragino Kaku Gothic ProN"/>
            </a:endParaRPr>
          </a:p>
        </p:txBody>
      </p:sp>
      <p:sp>
        <p:nvSpPr>
          <p:cNvPr id="127" name="コンテンツ プレースホルダー 5">
            <a:extLst>
              <a:ext uri="{FF2B5EF4-FFF2-40B4-BE49-F238E27FC236}">
                <a16:creationId xmlns:a16="http://schemas.microsoft.com/office/drawing/2014/main" id="{370D78BB-81F2-42DB-A542-E936852C4A6D}"/>
              </a:ext>
            </a:extLst>
          </p:cNvPr>
          <p:cNvSpPr txBox="1">
            <a:spLocks/>
          </p:cNvSpPr>
          <p:nvPr/>
        </p:nvSpPr>
        <p:spPr>
          <a:xfrm>
            <a:off x="960802" y="6341045"/>
            <a:ext cx="8692938" cy="869584"/>
          </a:xfrm>
          <a:prstGeom prst="rect">
            <a:avLst/>
          </a:prstGeom>
          <a:solidFill>
            <a:schemeClr val="bg1"/>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u="sng" dirty="0">
                <a:solidFill>
                  <a:srgbClr val="333333"/>
                </a:solidFill>
                <a:latin typeface="Hiragino Kaku Gothic ProN"/>
              </a:rPr>
              <a:t>分圧の比率</a:t>
            </a:r>
            <a:r>
              <a:rPr lang="ja-JP" altLang="en-US" sz="3200" dirty="0">
                <a:solidFill>
                  <a:srgbClr val="333333"/>
                </a:solidFill>
                <a:latin typeface="Hiragino Kaku Gothic ProN"/>
              </a:rPr>
              <a:t>とモル数の比率（</a:t>
            </a:r>
            <a:r>
              <a:rPr lang="ja-JP" altLang="en-US" sz="3200" u="sng" dirty="0">
                <a:solidFill>
                  <a:srgbClr val="333333"/>
                </a:solidFill>
                <a:latin typeface="Hiragino Kaku Gothic ProN"/>
              </a:rPr>
              <a:t>モル分率</a:t>
            </a:r>
            <a:r>
              <a:rPr lang="ja-JP" altLang="en-US" sz="3200" dirty="0">
                <a:solidFill>
                  <a:srgbClr val="333333"/>
                </a:solidFill>
                <a:latin typeface="Hiragino Kaku Gothic ProN"/>
              </a:rPr>
              <a:t>）は</a:t>
            </a:r>
            <a:r>
              <a:rPr lang="ja-JP" altLang="en-US" sz="3200" u="sng" dirty="0">
                <a:solidFill>
                  <a:srgbClr val="333333"/>
                </a:solidFill>
                <a:latin typeface="Hiragino Kaku Gothic ProN"/>
              </a:rPr>
              <a:t>等しい</a:t>
            </a:r>
            <a:endParaRPr lang="ja-JP" altLang="en-US" sz="2400" u="sng" dirty="0"/>
          </a:p>
        </p:txBody>
      </p:sp>
      <p:sp>
        <p:nvSpPr>
          <p:cNvPr id="90" name="L 字 89">
            <a:extLst>
              <a:ext uri="{FF2B5EF4-FFF2-40B4-BE49-F238E27FC236}">
                <a16:creationId xmlns:a16="http://schemas.microsoft.com/office/drawing/2014/main" id="{A528907C-200F-4F6E-84F2-3C41D556B6E4}"/>
              </a:ext>
            </a:extLst>
          </p:cNvPr>
          <p:cNvSpPr/>
          <p:nvPr/>
        </p:nvSpPr>
        <p:spPr>
          <a:xfrm rot="13518342">
            <a:off x="1033544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L 字 91">
            <a:extLst>
              <a:ext uri="{FF2B5EF4-FFF2-40B4-BE49-F238E27FC236}">
                <a16:creationId xmlns:a16="http://schemas.microsoft.com/office/drawing/2014/main" id="{50815D61-0001-4DAE-8769-05D2258583C2}"/>
              </a:ext>
            </a:extLst>
          </p:cNvPr>
          <p:cNvSpPr/>
          <p:nvPr/>
        </p:nvSpPr>
        <p:spPr>
          <a:xfrm rot="13518342">
            <a:off x="10043067"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L 字 93">
            <a:extLst>
              <a:ext uri="{FF2B5EF4-FFF2-40B4-BE49-F238E27FC236}">
                <a16:creationId xmlns:a16="http://schemas.microsoft.com/office/drawing/2014/main" id="{70C7F9BF-56FA-4B99-96B9-9AB23EA7CDB7}"/>
              </a:ext>
            </a:extLst>
          </p:cNvPr>
          <p:cNvSpPr/>
          <p:nvPr/>
        </p:nvSpPr>
        <p:spPr>
          <a:xfrm rot="13518342">
            <a:off x="9752449"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L 字 95">
            <a:extLst>
              <a:ext uri="{FF2B5EF4-FFF2-40B4-BE49-F238E27FC236}">
                <a16:creationId xmlns:a16="http://schemas.microsoft.com/office/drawing/2014/main" id="{9412E968-8BCD-44CD-9B45-32067FE091F1}"/>
              </a:ext>
            </a:extLst>
          </p:cNvPr>
          <p:cNvSpPr/>
          <p:nvPr/>
        </p:nvSpPr>
        <p:spPr>
          <a:xfrm rot="13518342">
            <a:off x="9461830" y="320907"/>
            <a:ext cx="464846" cy="461557"/>
          </a:xfrm>
          <a:prstGeom prst="corner">
            <a:avLst>
              <a:gd name="adj1" fmla="val 32577"/>
              <a:gd name="adj2" fmla="val 3253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L 字 97">
            <a:extLst>
              <a:ext uri="{FF2B5EF4-FFF2-40B4-BE49-F238E27FC236}">
                <a16:creationId xmlns:a16="http://schemas.microsoft.com/office/drawing/2014/main" id="{8829CD52-86BC-4839-A3AD-FF97DF93B559}"/>
              </a:ext>
            </a:extLst>
          </p:cNvPr>
          <p:cNvSpPr/>
          <p:nvPr/>
        </p:nvSpPr>
        <p:spPr>
          <a:xfrm rot="13518342">
            <a:off x="9171212"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L 字 98">
            <a:extLst>
              <a:ext uri="{FF2B5EF4-FFF2-40B4-BE49-F238E27FC236}">
                <a16:creationId xmlns:a16="http://schemas.microsoft.com/office/drawing/2014/main" id="{D6A9278F-0D2B-4483-8815-5A009522066A}"/>
              </a:ext>
            </a:extLst>
          </p:cNvPr>
          <p:cNvSpPr/>
          <p:nvPr/>
        </p:nvSpPr>
        <p:spPr>
          <a:xfrm rot="13518342">
            <a:off x="8878840"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L 字 100">
            <a:extLst>
              <a:ext uri="{FF2B5EF4-FFF2-40B4-BE49-F238E27FC236}">
                <a16:creationId xmlns:a16="http://schemas.microsoft.com/office/drawing/2014/main" id="{3D040476-D4AA-4E6F-8C9C-A7AF5CE605C8}"/>
              </a:ext>
            </a:extLst>
          </p:cNvPr>
          <p:cNvSpPr/>
          <p:nvPr/>
        </p:nvSpPr>
        <p:spPr>
          <a:xfrm rot="13518342">
            <a:off x="8588222"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L 字 101">
            <a:extLst>
              <a:ext uri="{FF2B5EF4-FFF2-40B4-BE49-F238E27FC236}">
                <a16:creationId xmlns:a16="http://schemas.microsoft.com/office/drawing/2014/main" id="{309E728D-730E-4C06-A2B1-F134B53AE45C}"/>
              </a:ext>
            </a:extLst>
          </p:cNvPr>
          <p:cNvSpPr/>
          <p:nvPr/>
        </p:nvSpPr>
        <p:spPr>
          <a:xfrm rot="13518342">
            <a:off x="8297603"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L 字 103">
            <a:extLst>
              <a:ext uri="{FF2B5EF4-FFF2-40B4-BE49-F238E27FC236}">
                <a16:creationId xmlns:a16="http://schemas.microsoft.com/office/drawing/2014/main" id="{1CE9BFDB-D2C9-49BA-B54D-14B1075039E1}"/>
              </a:ext>
            </a:extLst>
          </p:cNvPr>
          <p:cNvSpPr/>
          <p:nvPr/>
        </p:nvSpPr>
        <p:spPr>
          <a:xfrm rot="13518342">
            <a:off x="8006985"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L 字 105">
            <a:extLst>
              <a:ext uri="{FF2B5EF4-FFF2-40B4-BE49-F238E27FC236}">
                <a16:creationId xmlns:a16="http://schemas.microsoft.com/office/drawing/2014/main" id="{CB466320-1B1B-4D18-BBDF-99E67564F7B7}"/>
              </a:ext>
            </a:extLst>
          </p:cNvPr>
          <p:cNvSpPr/>
          <p:nvPr/>
        </p:nvSpPr>
        <p:spPr>
          <a:xfrm rot="13518342">
            <a:off x="10624304" y="31645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58139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ABE34D-4D57-4C6B-99E6-F6A776E57EC1}"/>
              </a:ext>
            </a:extLst>
          </p:cNvPr>
          <p:cNvSpPr>
            <a:spLocks noGrp="1"/>
          </p:cNvSpPr>
          <p:nvPr>
            <p:ph type="title"/>
          </p:nvPr>
        </p:nvSpPr>
        <p:spPr/>
        <p:txBody>
          <a:bodyPr/>
          <a:lstStyle/>
          <a:p>
            <a:r>
              <a:rPr kumimoji="1" lang="ja-JP" altLang="en-US" dirty="0"/>
              <a:t>基礎　</a:t>
            </a:r>
            <a:r>
              <a:rPr kumimoji="1" lang="en-US" altLang="ja-JP" dirty="0"/>
              <a:t>part</a:t>
            </a:r>
            <a:r>
              <a:rPr kumimoji="1" lang="ja-JP" altLang="en-US" dirty="0"/>
              <a:t>１　気体の性質</a:t>
            </a:r>
          </a:p>
        </p:txBody>
      </p:sp>
      <p:sp>
        <p:nvSpPr>
          <p:cNvPr id="6" name="コンテンツ プレースホルダー 5">
            <a:extLst>
              <a:ext uri="{FF2B5EF4-FFF2-40B4-BE49-F238E27FC236}">
                <a16:creationId xmlns:a16="http://schemas.microsoft.com/office/drawing/2014/main" id="{6B31834D-3CB7-490D-B7FB-7179DBBE79F3}"/>
              </a:ext>
            </a:extLst>
          </p:cNvPr>
          <p:cNvSpPr>
            <a:spLocks noGrp="1"/>
          </p:cNvSpPr>
          <p:nvPr>
            <p:ph idx="1"/>
          </p:nvPr>
        </p:nvSpPr>
        <p:spPr>
          <a:xfrm>
            <a:off x="4883075" y="1539889"/>
            <a:ext cx="10515600" cy="584775"/>
          </a:xfrm>
        </p:spPr>
        <p:txBody>
          <a:bodyPr>
            <a:normAutofit lnSpcReduction="10000"/>
          </a:bodyPr>
          <a:lstStyle/>
          <a:p>
            <a:pPr marL="0" indent="0">
              <a:buNone/>
            </a:pPr>
            <a:r>
              <a:rPr lang="ja-JP" altLang="en-US" sz="3600" b="0" i="0" dirty="0">
                <a:solidFill>
                  <a:srgbClr val="333333"/>
                </a:solidFill>
                <a:effectLst/>
                <a:latin typeface="Hiragino Kaku Gothic ProN"/>
              </a:rPr>
              <a:t>練習問題</a:t>
            </a:r>
            <a:endParaRPr lang="ja-JP" altLang="en-US" dirty="0"/>
          </a:p>
        </p:txBody>
      </p:sp>
      <p:sp>
        <p:nvSpPr>
          <p:cNvPr id="10" name="テキスト ボックス 9">
            <a:extLst>
              <a:ext uri="{FF2B5EF4-FFF2-40B4-BE49-F238E27FC236}">
                <a16:creationId xmlns:a16="http://schemas.microsoft.com/office/drawing/2014/main" id="{E6CFD33E-2873-40E1-B82A-84D5D8895069}"/>
              </a:ext>
            </a:extLst>
          </p:cNvPr>
          <p:cNvSpPr txBox="1"/>
          <p:nvPr/>
        </p:nvSpPr>
        <p:spPr>
          <a:xfrm>
            <a:off x="66349" y="1100741"/>
            <a:ext cx="8277986" cy="584775"/>
          </a:xfrm>
          <a:prstGeom prst="rect">
            <a:avLst/>
          </a:prstGeom>
          <a:noFill/>
        </p:spPr>
        <p:txBody>
          <a:bodyPr wrap="square">
            <a:spAutoFit/>
          </a:bodyPr>
          <a:lstStyle/>
          <a:p>
            <a:r>
              <a:rPr kumimoji="1"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ドルトンの分圧の法則</a:t>
            </a:r>
            <a:endParaRPr kumimoji="1" lang="en-US" altLang="ja-JP" sz="3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E0F40272-3C62-450E-AEB0-EBC5CAF3DBDF}"/>
              </a:ext>
            </a:extLst>
          </p:cNvPr>
          <p:cNvSpPr/>
          <p:nvPr/>
        </p:nvSpPr>
        <p:spPr>
          <a:xfrm>
            <a:off x="45203" y="1141809"/>
            <a:ext cx="86927" cy="404813"/>
          </a:xfrm>
          <a:prstGeom prst="rect">
            <a:avLst/>
          </a:prstGeom>
          <a:solidFill>
            <a:srgbClr val="6B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a:extLst>
              <a:ext uri="{FF2B5EF4-FFF2-40B4-BE49-F238E27FC236}">
                <a16:creationId xmlns:a16="http://schemas.microsoft.com/office/drawing/2014/main" id="{CF470CCA-2887-4113-9E10-637D4AEA354D}"/>
              </a:ext>
            </a:extLst>
          </p:cNvPr>
          <p:cNvCxnSpPr/>
          <p:nvPr/>
        </p:nvCxnSpPr>
        <p:spPr>
          <a:xfrm>
            <a:off x="4883075" y="1968649"/>
            <a:ext cx="196954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コンテンツ プレースホルダー 5">
            <a:extLst>
              <a:ext uri="{FF2B5EF4-FFF2-40B4-BE49-F238E27FC236}">
                <a16:creationId xmlns:a16="http://schemas.microsoft.com/office/drawing/2014/main" id="{593D9C6A-A6C5-4094-932E-633980AC86A6}"/>
              </a:ext>
            </a:extLst>
          </p:cNvPr>
          <p:cNvSpPr txBox="1">
            <a:spLocks/>
          </p:cNvSpPr>
          <p:nvPr/>
        </p:nvSpPr>
        <p:spPr>
          <a:xfrm>
            <a:off x="2129975" y="2866211"/>
            <a:ext cx="12024445" cy="1901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b="1" dirty="0">
                <a:solidFill>
                  <a:srgbClr val="333333"/>
                </a:solidFill>
              </a:rPr>
              <a:t>ドルトンの分圧の法則</a:t>
            </a:r>
            <a:r>
              <a:rPr lang="ja-JP" altLang="en-US" dirty="0">
                <a:solidFill>
                  <a:srgbClr val="333333"/>
                </a:solidFill>
              </a:rPr>
              <a:t>によれば、</a:t>
            </a:r>
            <a:endParaRPr lang="en-US" altLang="ja-JP" dirty="0">
              <a:solidFill>
                <a:srgbClr val="333333"/>
              </a:solidFill>
            </a:endParaRPr>
          </a:p>
          <a:p>
            <a:pPr marL="0" indent="0">
              <a:buFont typeface="Arial" panose="020B0604020202020204" pitchFamily="34" charset="0"/>
              <a:buNone/>
            </a:pPr>
            <a:r>
              <a:rPr lang="ja-JP" altLang="en-US" dirty="0">
                <a:solidFill>
                  <a:srgbClr val="333333"/>
                </a:solidFill>
              </a:rPr>
              <a:t>混合気体における</a:t>
            </a:r>
            <a:r>
              <a:rPr lang="ja-JP" altLang="en-US" b="1" dirty="0">
                <a:solidFill>
                  <a:srgbClr val="333333"/>
                </a:solidFill>
              </a:rPr>
              <a:t>各成分の分圧</a:t>
            </a:r>
            <a:r>
              <a:rPr lang="ja-JP" altLang="en-US" dirty="0">
                <a:solidFill>
                  <a:srgbClr val="333333"/>
                </a:solidFill>
              </a:rPr>
              <a:t>は、</a:t>
            </a:r>
            <a:endParaRPr lang="en-US" altLang="ja-JP" dirty="0">
              <a:solidFill>
                <a:srgbClr val="333333"/>
              </a:solidFill>
            </a:endParaRPr>
          </a:p>
          <a:p>
            <a:pPr marL="0" indent="0">
              <a:buFont typeface="Arial" panose="020B0604020202020204" pitchFamily="34" charset="0"/>
              <a:buNone/>
            </a:pPr>
            <a:r>
              <a:rPr lang="ja-JP" altLang="en-US" b="1" dirty="0"/>
              <a:t>全圧</a:t>
            </a:r>
            <a:r>
              <a:rPr lang="ja-JP" altLang="en-US" dirty="0"/>
              <a:t>に各成分のモル分率をかけたものに等しい</a:t>
            </a:r>
          </a:p>
        </p:txBody>
      </p:sp>
      <p:sp>
        <p:nvSpPr>
          <p:cNvPr id="8" name="正方形/長方形 7">
            <a:extLst>
              <a:ext uri="{FF2B5EF4-FFF2-40B4-BE49-F238E27FC236}">
                <a16:creationId xmlns:a16="http://schemas.microsoft.com/office/drawing/2014/main" id="{262AE8D5-5790-4496-A6B1-E2FA77C014AB}"/>
              </a:ext>
            </a:extLst>
          </p:cNvPr>
          <p:cNvSpPr/>
          <p:nvPr/>
        </p:nvSpPr>
        <p:spPr>
          <a:xfrm>
            <a:off x="4714708" y="3899542"/>
            <a:ext cx="1419244" cy="400155"/>
          </a:xfrm>
          <a:prstGeom prst="rect">
            <a:avLst/>
          </a:prstGeom>
          <a:solidFill>
            <a:srgbClr val="CAD7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L 字 14">
            <a:extLst>
              <a:ext uri="{FF2B5EF4-FFF2-40B4-BE49-F238E27FC236}">
                <a16:creationId xmlns:a16="http://schemas.microsoft.com/office/drawing/2014/main" id="{6322E1D8-B448-4A66-BF82-988324823A09}"/>
              </a:ext>
            </a:extLst>
          </p:cNvPr>
          <p:cNvSpPr/>
          <p:nvPr/>
        </p:nvSpPr>
        <p:spPr>
          <a:xfrm rot="13518342">
            <a:off x="1033544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L 字 15">
            <a:extLst>
              <a:ext uri="{FF2B5EF4-FFF2-40B4-BE49-F238E27FC236}">
                <a16:creationId xmlns:a16="http://schemas.microsoft.com/office/drawing/2014/main" id="{CFB2085C-692E-410C-9503-E90BAF62A09F}"/>
              </a:ext>
            </a:extLst>
          </p:cNvPr>
          <p:cNvSpPr/>
          <p:nvPr/>
        </p:nvSpPr>
        <p:spPr>
          <a:xfrm rot="13518342">
            <a:off x="10043067"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L 字 16">
            <a:extLst>
              <a:ext uri="{FF2B5EF4-FFF2-40B4-BE49-F238E27FC236}">
                <a16:creationId xmlns:a16="http://schemas.microsoft.com/office/drawing/2014/main" id="{BEC21AEB-D5A7-4510-BA36-216CB2DB8992}"/>
              </a:ext>
            </a:extLst>
          </p:cNvPr>
          <p:cNvSpPr/>
          <p:nvPr/>
        </p:nvSpPr>
        <p:spPr>
          <a:xfrm rot="13518342">
            <a:off x="9752449"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L 字 17">
            <a:extLst>
              <a:ext uri="{FF2B5EF4-FFF2-40B4-BE49-F238E27FC236}">
                <a16:creationId xmlns:a16="http://schemas.microsoft.com/office/drawing/2014/main" id="{20CE48B1-7E9C-4A5A-822E-9124DD41737B}"/>
              </a:ext>
            </a:extLst>
          </p:cNvPr>
          <p:cNvSpPr/>
          <p:nvPr/>
        </p:nvSpPr>
        <p:spPr>
          <a:xfrm rot="13518342">
            <a:off x="9461830" y="320907"/>
            <a:ext cx="464846" cy="461557"/>
          </a:xfrm>
          <a:prstGeom prst="corner">
            <a:avLst>
              <a:gd name="adj1" fmla="val 32577"/>
              <a:gd name="adj2" fmla="val 3253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L 字 18">
            <a:extLst>
              <a:ext uri="{FF2B5EF4-FFF2-40B4-BE49-F238E27FC236}">
                <a16:creationId xmlns:a16="http://schemas.microsoft.com/office/drawing/2014/main" id="{3A7A10B2-F636-4993-A6A4-2E5B306B6934}"/>
              </a:ext>
            </a:extLst>
          </p:cNvPr>
          <p:cNvSpPr/>
          <p:nvPr/>
        </p:nvSpPr>
        <p:spPr>
          <a:xfrm rot="13518342">
            <a:off x="9171212"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L 字 19">
            <a:extLst>
              <a:ext uri="{FF2B5EF4-FFF2-40B4-BE49-F238E27FC236}">
                <a16:creationId xmlns:a16="http://schemas.microsoft.com/office/drawing/2014/main" id="{B5E0AFE7-C4D4-4076-B61E-80E2CAF14EEC}"/>
              </a:ext>
            </a:extLst>
          </p:cNvPr>
          <p:cNvSpPr/>
          <p:nvPr/>
        </p:nvSpPr>
        <p:spPr>
          <a:xfrm rot="13518342">
            <a:off x="8878840"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L 字 20">
            <a:extLst>
              <a:ext uri="{FF2B5EF4-FFF2-40B4-BE49-F238E27FC236}">
                <a16:creationId xmlns:a16="http://schemas.microsoft.com/office/drawing/2014/main" id="{01F5C917-2F70-43F0-976F-15291269C198}"/>
              </a:ext>
            </a:extLst>
          </p:cNvPr>
          <p:cNvSpPr/>
          <p:nvPr/>
        </p:nvSpPr>
        <p:spPr>
          <a:xfrm rot="13518342">
            <a:off x="8588222"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L 字 21">
            <a:extLst>
              <a:ext uri="{FF2B5EF4-FFF2-40B4-BE49-F238E27FC236}">
                <a16:creationId xmlns:a16="http://schemas.microsoft.com/office/drawing/2014/main" id="{C7BA23F2-D8B0-43F4-804C-5820CFAC988E}"/>
              </a:ext>
            </a:extLst>
          </p:cNvPr>
          <p:cNvSpPr/>
          <p:nvPr/>
        </p:nvSpPr>
        <p:spPr>
          <a:xfrm rot="13518342">
            <a:off x="8297603"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L 字 22">
            <a:extLst>
              <a:ext uri="{FF2B5EF4-FFF2-40B4-BE49-F238E27FC236}">
                <a16:creationId xmlns:a16="http://schemas.microsoft.com/office/drawing/2014/main" id="{D4B5BD9D-7E60-4FBA-AF22-5238A345F68F}"/>
              </a:ext>
            </a:extLst>
          </p:cNvPr>
          <p:cNvSpPr/>
          <p:nvPr/>
        </p:nvSpPr>
        <p:spPr>
          <a:xfrm rot="13518342">
            <a:off x="8006985"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L 字 23">
            <a:extLst>
              <a:ext uri="{FF2B5EF4-FFF2-40B4-BE49-F238E27FC236}">
                <a16:creationId xmlns:a16="http://schemas.microsoft.com/office/drawing/2014/main" id="{A7B5B2E1-0B6D-42A3-A7FE-6D13B604B737}"/>
              </a:ext>
            </a:extLst>
          </p:cNvPr>
          <p:cNvSpPr/>
          <p:nvPr/>
        </p:nvSpPr>
        <p:spPr>
          <a:xfrm rot="13518342">
            <a:off x="10624304" y="31645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0648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ABE34D-4D57-4C6B-99E6-F6A776E57EC1}"/>
              </a:ext>
            </a:extLst>
          </p:cNvPr>
          <p:cNvSpPr>
            <a:spLocks noGrp="1"/>
          </p:cNvSpPr>
          <p:nvPr>
            <p:ph type="title"/>
          </p:nvPr>
        </p:nvSpPr>
        <p:spPr/>
        <p:txBody>
          <a:bodyPr/>
          <a:lstStyle/>
          <a:p>
            <a:r>
              <a:rPr kumimoji="1" lang="ja-JP" altLang="en-US" dirty="0"/>
              <a:t>基礎　</a:t>
            </a:r>
            <a:r>
              <a:rPr kumimoji="1" lang="en-US" altLang="ja-JP" dirty="0"/>
              <a:t>part</a:t>
            </a:r>
            <a:r>
              <a:rPr kumimoji="1" lang="ja-JP" altLang="en-US" dirty="0"/>
              <a:t>１　気体の性質</a:t>
            </a:r>
          </a:p>
        </p:txBody>
      </p:sp>
      <p:sp>
        <p:nvSpPr>
          <p:cNvPr id="6" name="コンテンツ プレースホルダー 5">
            <a:extLst>
              <a:ext uri="{FF2B5EF4-FFF2-40B4-BE49-F238E27FC236}">
                <a16:creationId xmlns:a16="http://schemas.microsoft.com/office/drawing/2014/main" id="{6B31834D-3CB7-490D-B7FB-7179DBBE79F3}"/>
              </a:ext>
            </a:extLst>
          </p:cNvPr>
          <p:cNvSpPr>
            <a:spLocks noGrp="1"/>
          </p:cNvSpPr>
          <p:nvPr>
            <p:ph idx="1"/>
          </p:nvPr>
        </p:nvSpPr>
        <p:spPr>
          <a:xfrm>
            <a:off x="4883075" y="1539889"/>
            <a:ext cx="10515600" cy="584775"/>
          </a:xfrm>
        </p:spPr>
        <p:txBody>
          <a:bodyPr>
            <a:normAutofit lnSpcReduction="10000"/>
          </a:bodyPr>
          <a:lstStyle/>
          <a:p>
            <a:pPr marL="0" indent="0">
              <a:buNone/>
            </a:pPr>
            <a:r>
              <a:rPr lang="ja-JP" altLang="en-US" sz="3600" b="0" i="0" dirty="0">
                <a:solidFill>
                  <a:srgbClr val="333333"/>
                </a:solidFill>
                <a:effectLst/>
                <a:latin typeface="Hiragino Kaku Gothic ProN"/>
              </a:rPr>
              <a:t>練習問題</a:t>
            </a:r>
            <a:endParaRPr lang="ja-JP" altLang="en-US" dirty="0"/>
          </a:p>
        </p:txBody>
      </p:sp>
      <p:sp>
        <p:nvSpPr>
          <p:cNvPr id="10" name="テキスト ボックス 9">
            <a:extLst>
              <a:ext uri="{FF2B5EF4-FFF2-40B4-BE49-F238E27FC236}">
                <a16:creationId xmlns:a16="http://schemas.microsoft.com/office/drawing/2014/main" id="{E6CFD33E-2873-40E1-B82A-84D5D8895069}"/>
              </a:ext>
            </a:extLst>
          </p:cNvPr>
          <p:cNvSpPr txBox="1"/>
          <p:nvPr/>
        </p:nvSpPr>
        <p:spPr>
          <a:xfrm>
            <a:off x="66349" y="1100741"/>
            <a:ext cx="8277986" cy="584775"/>
          </a:xfrm>
          <a:prstGeom prst="rect">
            <a:avLst/>
          </a:prstGeom>
          <a:noFill/>
        </p:spPr>
        <p:txBody>
          <a:bodyPr wrap="square">
            <a:spAutoFit/>
          </a:bodyPr>
          <a:lstStyle/>
          <a:p>
            <a:r>
              <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ドルトンの分圧の法則</a:t>
            </a:r>
            <a:endParaRPr kumimoji="1" lang="en-US" altLang="ja-JP" sz="3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E0F40272-3C62-450E-AEB0-EBC5CAF3DBDF}"/>
              </a:ext>
            </a:extLst>
          </p:cNvPr>
          <p:cNvSpPr/>
          <p:nvPr/>
        </p:nvSpPr>
        <p:spPr>
          <a:xfrm>
            <a:off x="45203" y="1141809"/>
            <a:ext cx="86927" cy="404813"/>
          </a:xfrm>
          <a:prstGeom prst="rect">
            <a:avLst/>
          </a:prstGeom>
          <a:solidFill>
            <a:srgbClr val="6B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a:extLst>
              <a:ext uri="{FF2B5EF4-FFF2-40B4-BE49-F238E27FC236}">
                <a16:creationId xmlns:a16="http://schemas.microsoft.com/office/drawing/2014/main" id="{CF470CCA-2887-4113-9E10-637D4AEA354D}"/>
              </a:ext>
            </a:extLst>
          </p:cNvPr>
          <p:cNvCxnSpPr/>
          <p:nvPr/>
        </p:nvCxnSpPr>
        <p:spPr>
          <a:xfrm>
            <a:off x="4883075" y="1968649"/>
            <a:ext cx="196954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コンテンツ プレースホルダー 2">
            <a:extLst>
              <a:ext uri="{FF2B5EF4-FFF2-40B4-BE49-F238E27FC236}">
                <a16:creationId xmlns:a16="http://schemas.microsoft.com/office/drawing/2014/main" id="{1B6F7AF8-2983-4FCD-98A8-8D52BB439D66}"/>
              </a:ext>
            </a:extLst>
          </p:cNvPr>
          <p:cNvSpPr txBox="1">
            <a:spLocks/>
          </p:cNvSpPr>
          <p:nvPr/>
        </p:nvSpPr>
        <p:spPr>
          <a:xfrm>
            <a:off x="365334" y="2197846"/>
            <a:ext cx="11461332" cy="1530913"/>
          </a:xfrm>
          <a:prstGeom prst="rect">
            <a:avLst/>
          </a:prstGeom>
          <a:ln w="19050">
            <a:solidFill>
              <a:schemeClr val="tx1"/>
            </a:solidFill>
            <a:miter lim="800000"/>
            <a:headEnd/>
            <a:tailEnd/>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200" dirty="0"/>
              <a:t>真空にした容器に</a:t>
            </a:r>
            <a:r>
              <a:rPr lang="ja-JP" altLang="en-US" sz="3200" b="1" dirty="0"/>
              <a:t>プロパン </a:t>
            </a:r>
            <a:r>
              <a:rPr lang="en-US" altLang="ja-JP" sz="3200" b="1" dirty="0"/>
              <a:t>44g</a:t>
            </a:r>
            <a:r>
              <a:rPr lang="ja-JP" altLang="en-US" sz="3200" dirty="0"/>
              <a:t>、</a:t>
            </a:r>
            <a:r>
              <a:rPr lang="ja-JP" altLang="en-US" sz="3200" b="1" dirty="0"/>
              <a:t>窒素 </a:t>
            </a:r>
            <a:r>
              <a:rPr lang="en-US" altLang="ja-JP" sz="3200" b="1" dirty="0"/>
              <a:t>28g</a:t>
            </a:r>
            <a:r>
              <a:rPr lang="ja-JP" altLang="en-US" sz="3200" dirty="0"/>
              <a:t>を入れたところ、</a:t>
            </a:r>
            <a:r>
              <a:rPr lang="ja-JP" altLang="en-US" sz="3200" b="1" dirty="0"/>
              <a:t>全圧が </a:t>
            </a:r>
            <a:r>
              <a:rPr lang="en-US" altLang="ja-JP" sz="3200" b="1" dirty="0"/>
              <a:t>300 kPa </a:t>
            </a:r>
            <a:r>
              <a:rPr lang="ja-JP" altLang="en-US" sz="3200" dirty="0"/>
              <a:t>の混合気体となった。</a:t>
            </a:r>
            <a:r>
              <a:rPr lang="ja-JP" altLang="en-US" sz="3200" b="1" dirty="0"/>
              <a:t>プロパンの分圧</a:t>
            </a:r>
            <a:r>
              <a:rPr lang="en-US" altLang="ja-JP" sz="3200" b="1" dirty="0"/>
              <a:t>(kPa) </a:t>
            </a:r>
            <a:r>
              <a:rPr lang="ja-JP" altLang="en-US" sz="3200" dirty="0"/>
              <a:t>として最も近い値はどれか。</a:t>
            </a:r>
            <a:endParaRPr lang="ja-JP" altLang="en-US" sz="3600" dirty="0">
              <a:latin typeface="BIZ UDPゴシック" panose="020B0400000000000000" pitchFamily="50" charset="-128"/>
              <a:ea typeface="BIZ UDPゴシック" panose="020B0400000000000000" pitchFamily="50" charset="-128"/>
            </a:endParaRPr>
          </a:p>
        </p:txBody>
      </p:sp>
      <p:sp>
        <p:nvSpPr>
          <p:cNvPr id="14" name="L 字 13">
            <a:extLst>
              <a:ext uri="{FF2B5EF4-FFF2-40B4-BE49-F238E27FC236}">
                <a16:creationId xmlns:a16="http://schemas.microsoft.com/office/drawing/2014/main" id="{FAA0AD92-5C76-4076-971D-A85618F37055}"/>
              </a:ext>
            </a:extLst>
          </p:cNvPr>
          <p:cNvSpPr/>
          <p:nvPr/>
        </p:nvSpPr>
        <p:spPr>
          <a:xfrm rot="13518342">
            <a:off x="1033544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L 字 14">
            <a:extLst>
              <a:ext uri="{FF2B5EF4-FFF2-40B4-BE49-F238E27FC236}">
                <a16:creationId xmlns:a16="http://schemas.microsoft.com/office/drawing/2014/main" id="{695D7543-ED28-4912-9E8C-B58CC5C4E9A9}"/>
              </a:ext>
            </a:extLst>
          </p:cNvPr>
          <p:cNvSpPr/>
          <p:nvPr/>
        </p:nvSpPr>
        <p:spPr>
          <a:xfrm rot="13518342">
            <a:off x="10043067"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L 字 15">
            <a:extLst>
              <a:ext uri="{FF2B5EF4-FFF2-40B4-BE49-F238E27FC236}">
                <a16:creationId xmlns:a16="http://schemas.microsoft.com/office/drawing/2014/main" id="{0BBD3685-1137-46C9-8EDE-FB2C12764765}"/>
              </a:ext>
            </a:extLst>
          </p:cNvPr>
          <p:cNvSpPr/>
          <p:nvPr/>
        </p:nvSpPr>
        <p:spPr>
          <a:xfrm rot="13518342">
            <a:off x="9752449"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L 字 16">
            <a:extLst>
              <a:ext uri="{FF2B5EF4-FFF2-40B4-BE49-F238E27FC236}">
                <a16:creationId xmlns:a16="http://schemas.microsoft.com/office/drawing/2014/main" id="{D0832528-E250-4023-8DD7-D7AE51B3AC33}"/>
              </a:ext>
            </a:extLst>
          </p:cNvPr>
          <p:cNvSpPr/>
          <p:nvPr/>
        </p:nvSpPr>
        <p:spPr>
          <a:xfrm rot="13518342">
            <a:off x="9461830" y="320907"/>
            <a:ext cx="464846" cy="461557"/>
          </a:xfrm>
          <a:prstGeom prst="corner">
            <a:avLst>
              <a:gd name="adj1" fmla="val 32577"/>
              <a:gd name="adj2" fmla="val 3253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L 字 17">
            <a:extLst>
              <a:ext uri="{FF2B5EF4-FFF2-40B4-BE49-F238E27FC236}">
                <a16:creationId xmlns:a16="http://schemas.microsoft.com/office/drawing/2014/main" id="{CB1F327F-9F40-4B2F-AAE1-A3F7EA24BCB9}"/>
              </a:ext>
            </a:extLst>
          </p:cNvPr>
          <p:cNvSpPr/>
          <p:nvPr/>
        </p:nvSpPr>
        <p:spPr>
          <a:xfrm rot="13518342">
            <a:off x="9171212"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L 字 18">
            <a:extLst>
              <a:ext uri="{FF2B5EF4-FFF2-40B4-BE49-F238E27FC236}">
                <a16:creationId xmlns:a16="http://schemas.microsoft.com/office/drawing/2014/main" id="{874FFBCD-6FF6-4D72-9744-A4E2F0C3708B}"/>
              </a:ext>
            </a:extLst>
          </p:cNvPr>
          <p:cNvSpPr/>
          <p:nvPr/>
        </p:nvSpPr>
        <p:spPr>
          <a:xfrm rot="13518342">
            <a:off x="8878840"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L 字 19">
            <a:extLst>
              <a:ext uri="{FF2B5EF4-FFF2-40B4-BE49-F238E27FC236}">
                <a16:creationId xmlns:a16="http://schemas.microsoft.com/office/drawing/2014/main" id="{2AE2B186-E807-467F-95BA-733BBBB65A8B}"/>
              </a:ext>
            </a:extLst>
          </p:cNvPr>
          <p:cNvSpPr/>
          <p:nvPr/>
        </p:nvSpPr>
        <p:spPr>
          <a:xfrm rot="13518342">
            <a:off x="8588222"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L 字 20">
            <a:extLst>
              <a:ext uri="{FF2B5EF4-FFF2-40B4-BE49-F238E27FC236}">
                <a16:creationId xmlns:a16="http://schemas.microsoft.com/office/drawing/2014/main" id="{F1E6124D-EB53-4EC0-91A4-B19C6B863DA8}"/>
              </a:ext>
            </a:extLst>
          </p:cNvPr>
          <p:cNvSpPr/>
          <p:nvPr/>
        </p:nvSpPr>
        <p:spPr>
          <a:xfrm rot="13518342">
            <a:off x="8297603"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L 字 21">
            <a:extLst>
              <a:ext uri="{FF2B5EF4-FFF2-40B4-BE49-F238E27FC236}">
                <a16:creationId xmlns:a16="http://schemas.microsoft.com/office/drawing/2014/main" id="{8308E6AC-B5C7-46FE-9246-036763D2FDC3}"/>
              </a:ext>
            </a:extLst>
          </p:cNvPr>
          <p:cNvSpPr/>
          <p:nvPr/>
        </p:nvSpPr>
        <p:spPr>
          <a:xfrm rot="13518342">
            <a:off x="8006985"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L 字 22">
            <a:extLst>
              <a:ext uri="{FF2B5EF4-FFF2-40B4-BE49-F238E27FC236}">
                <a16:creationId xmlns:a16="http://schemas.microsoft.com/office/drawing/2014/main" id="{C21A249F-7001-47BF-9E7D-A81B8CDC9C5E}"/>
              </a:ext>
            </a:extLst>
          </p:cNvPr>
          <p:cNvSpPr/>
          <p:nvPr/>
        </p:nvSpPr>
        <p:spPr>
          <a:xfrm rot="13518342">
            <a:off x="10624304" y="31645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04360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ABE34D-4D57-4C6B-99E6-F6A776E57EC1}"/>
              </a:ext>
            </a:extLst>
          </p:cNvPr>
          <p:cNvSpPr>
            <a:spLocks noGrp="1"/>
          </p:cNvSpPr>
          <p:nvPr>
            <p:ph type="title"/>
          </p:nvPr>
        </p:nvSpPr>
        <p:spPr/>
        <p:txBody>
          <a:bodyPr/>
          <a:lstStyle/>
          <a:p>
            <a:r>
              <a:rPr kumimoji="1" lang="ja-JP" altLang="en-US" dirty="0"/>
              <a:t>基礎　</a:t>
            </a:r>
            <a:r>
              <a:rPr kumimoji="1" lang="en-US" altLang="ja-JP" dirty="0"/>
              <a:t>part</a:t>
            </a:r>
            <a:r>
              <a:rPr kumimoji="1" lang="ja-JP" altLang="en-US" dirty="0"/>
              <a:t>１　気体の性質</a:t>
            </a:r>
          </a:p>
        </p:txBody>
      </p:sp>
      <p:sp>
        <p:nvSpPr>
          <p:cNvPr id="6" name="コンテンツ プレースホルダー 5">
            <a:extLst>
              <a:ext uri="{FF2B5EF4-FFF2-40B4-BE49-F238E27FC236}">
                <a16:creationId xmlns:a16="http://schemas.microsoft.com/office/drawing/2014/main" id="{6B31834D-3CB7-490D-B7FB-7179DBBE79F3}"/>
              </a:ext>
            </a:extLst>
          </p:cNvPr>
          <p:cNvSpPr>
            <a:spLocks noGrp="1"/>
          </p:cNvSpPr>
          <p:nvPr>
            <p:ph idx="1"/>
          </p:nvPr>
        </p:nvSpPr>
        <p:spPr>
          <a:xfrm>
            <a:off x="4883075" y="1539889"/>
            <a:ext cx="10515600" cy="584775"/>
          </a:xfrm>
        </p:spPr>
        <p:txBody>
          <a:bodyPr>
            <a:normAutofit lnSpcReduction="10000"/>
          </a:bodyPr>
          <a:lstStyle/>
          <a:p>
            <a:pPr marL="0" indent="0">
              <a:buNone/>
            </a:pPr>
            <a:r>
              <a:rPr lang="ja-JP" altLang="en-US" sz="3600" b="0" i="0" dirty="0">
                <a:solidFill>
                  <a:srgbClr val="333333"/>
                </a:solidFill>
                <a:effectLst/>
                <a:latin typeface="Hiragino Kaku Gothic ProN"/>
              </a:rPr>
              <a:t>練習問題</a:t>
            </a:r>
            <a:endParaRPr lang="ja-JP" altLang="en-US" dirty="0"/>
          </a:p>
        </p:txBody>
      </p:sp>
      <p:sp>
        <p:nvSpPr>
          <p:cNvPr id="10" name="テキスト ボックス 9">
            <a:extLst>
              <a:ext uri="{FF2B5EF4-FFF2-40B4-BE49-F238E27FC236}">
                <a16:creationId xmlns:a16="http://schemas.microsoft.com/office/drawing/2014/main" id="{E6CFD33E-2873-40E1-B82A-84D5D8895069}"/>
              </a:ext>
            </a:extLst>
          </p:cNvPr>
          <p:cNvSpPr txBox="1"/>
          <p:nvPr/>
        </p:nvSpPr>
        <p:spPr>
          <a:xfrm>
            <a:off x="66349" y="1100741"/>
            <a:ext cx="8277986" cy="584775"/>
          </a:xfrm>
          <a:prstGeom prst="rect">
            <a:avLst/>
          </a:prstGeom>
          <a:noFill/>
        </p:spPr>
        <p:txBody>
          <a:bodyPr wrap="square">
            <a:spAutoFit/>
          </a:bodyPr>
          <a:lstStyle/>
          <a:p>
            <a:r>
              <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ドルトンの分圧の法則</a:t>
            </a:r>
            <a:endParaRPr kumimoji="1" lang="en-US" altLang="ja-JP" sz="3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E0F40272-3C62-450E-AEB0-EBC5CAF3DBDF}"/>
              </a:ext>
            </a:extLst>
          </p:cNvPr>
          <p:cNvSpPr/>
          <p:nvPr/>
        </p:nvSpPr>
        <p:spPr>
          <a:xfrm>
            <a:off x="45203" y="1141809"/>
            <a:ext cx="86927" cy="404813"/>
          </a:xfrm>
          <a:prstGeom prst="rect">
            <a:avLst/>
          </a:prstGeom>
          <a:solidFill>
            <a:srgbClr val="6B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a:extLst>
              <a:ext uri="{FF2B5EF4-FFF2-40B4-BE49-F238E27FC236}">
                <a16:creationId xmlns:a16="http://schemas.microsoft.com/office/drawing/2014/main" id="{CF470CCA-2887-4113-9E10-637D4AEA354D}"/>
              </a:ext>
            </a:extLst>
          </p:cNvPr>
          <p:cNvCxnSpPr/>
          <p:nvPr/>
        </p:nvCxnSpPr>
        <p:spPr>
          <a:xfrm>
            <a:off x="4883075" y="1968649"/>
            <a:ext cx="196954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コンテンツ プレースホルダー 5">
            <a:extLst>
              <a:ext uri="{FF2B5EF4-FFF2-40B4-BE49-F238E27FC236}">
                <a16:creationId xmlns:a16="http://schemas.microsoft.com/office/drawing/2014/main" id="{6A3C9F0C-9A60-4015-9DFE-DC9FF4E5F2B0}"/>
              </a:ext>
            </a:extLst>
          </p:cNvPr>
          <p:cNvSpPr txBox="1">
            <a:spLocks/>
          </p:cNvSpPr>
          <p:nvPr/>
        </p:nvSpPr>
        <p:spPr>
          <a:xfrm>
            <a:off x="365334" y="4255350"/>
            <a:ext cx="2209755" cy="584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b="1" dirty="0">
                <a:solidFill>
                  <a:schemeClr val="accent1">
                    <a:lumMod val="75000"/>
                  </a:schemeClr>
                </a:solidFill>
              </a:rPr>
              <a:t>ポイント</a:t>
            </a:r>
          </a:p>
        </p:txBody>
      </p:sp>
      <p:sp>
        <p:nvSpPr>
          <p:cNvPr id="12" name="コンテンツ プレースホルダー 5">
            <a:extLst>
              <a:ext uri="{FF2B5EF4-FFF2-40B4-BE49-F238E27FC236}">
                <a16:creationId xmlns:a16="http://schemas.microsoft.com/office/drawing/2014/main" id="{9A78075F-B950-4970-B963-ECB58AC52A2C}"/>
              </a:ext>
            </a:extLst>
          </p:cNvPr>
          <p:cNvSpPr txBox="1">
            <a:spLocks/>
          </p:cNvSpPr>
          <p:nvPr/>
        </p:nvSpPr>
        <p:spPr>
          <a:xfrm>
            <a:off x="501351" y="4706147"/>
            <a:ext cx="7842984" cy="1246348"/>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600" b="1" dirty="0">
                <a:solidFill>
                  <a:schemeClr val="accent1">
                    <a:lumMod val="75000"/>
                  </a:schemeClr>
                </a:solidFill>
              </a:rPr>
              <a:t>プロパンと窒素のモル数を確認！</a:t>
            </a:r>
            <a:endParaRPr lang="en-US" altLang="ja-JP" sz="3600" b="1" dirty="0">
              <a:solidFill>
                <a:schemeClr val="accent1">
                  <a:lumMod val="75000"/>
                </a:schemeClr>
              </a:solidFill>
            </a:endParaRPr>
          </a:p>
          <a:p>
            <a:pPr marL="0" indent="0">
              <a:buFont typeface="Arial" panose="020B0604020202020204" pitchFamily="34" charset="0"/>
              <a:buNone/>
            </a:pPr>
            <a:r>
              <a:rPr lang="ja-JP" altLang="en-US" sz="3600" b="1" dirty="0">
                <a:solidFill>
                  <a:schemeClr val="accent1">
                    <a:lumMod val="75000"/>
                  </a:schemeClr>
                </a:solidFill>
              </a:rPr>
              <a:t>モル分率と分圧の比率は等しい！</a:t>
            </a:r>
            <a:endParaRPr lang="ja-JP" altLang="en-US" sz="3600" dirty="0"/>
          </a:p>
        </p:txBody>
      </p:sp>
      <p:sp>
        <p:nvSpPr>
          <p:cNvPr id="13" name="コンテンツ プレースホルダー 2">
            <a:extLst>
              <a:ext uri="{FF2B5EF4-FFF2-40B4-BE49-F238E27FC236}">
                <a16:creationId xmlns:a16="http://schemas.microsoft.com/office/drawing/2014/main" id="{4272840E-1C62-4115-8944-6CC902C7CA7B}"/>
              </a:ext>
            </a:extLst>
          </p:cNvPr>
          <p:cNvSpPr txBox="1">
            <a:spLocks/>
          </p:cNvSpPr>
          <p:nvPr/>
        </p:nvSpPr>
        <p:spPr>
          <a:xfrm>
            <a:off x="365334" y="2197846"/>
            <a:ext cx="11461332" cy="1530913"/>
          </a:xfrm>
          <a:prstGeom prst="rect">
            <a:avLst/>
          </a:prstGeom>
          <a:ln w="19050">
            <a:solidFill>
              <a:schemeClr val="tx1"/>
            </a:solidFill>
            <a:miter lim="800000"/>
            <a:headEnd/>
            <a:tailEnd/>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200" dirty="0"/>
              <a:t>真空にした容器に</a:t>
            </a:r>
            <a:r>
              <a:rPr lang="ja-JP" altLang="en-US" sz="3200" b="1" dirty="0"/>
              <a:t>プロパン </a:t>
            </a:r>
            <a:r>
              <a:rPr lang="en-US" altLang="ja-JP" sz="3200" b="1" dirty="0"/>
              <a:t>44g</a:t>
            </a:r>
            <a:r>
              <a:rPr lang="ja-JP" altLang="en-US" sz="3200" dirty="0"/>
              <a:t>、</a:t>
            </a:r>
            <a:r>
              <a:rPr lang="ja-JP" altLang="en-US" sz="3200" b="1" dirty="0"/>
              <a:t>窒素 </a:t>
            </a:r>
            <a:r>
              <a:rPr lang="en-US" altLang="ja-JP" sz="3200" b="1" dirty="0"/>
              <a:t>28g</a:t>
            </a:r>
            <a:r>
              <a:rPr lang="ja-JP" altLang="en-US" sz="3200" dirty="0"/>
              <a:t>を入れたところ、</a:t>
            </a:r>
            <a:r>
              <a:rPr lang="ja-JP" altLang="en-US" sz="3200" b="1" dirty="0"/>
              <a:t>全圧が </a:t>
            </a:r>
            <a:r>
              <a:rPr lang="en-US" altLang="ja-JP" sz="3200" b="1" dirty="0"/>
              <a:t>300 kPa </a:t>
            </a:r>
            <a:r>
              <a:rPr lang="ja-JP" altLang="en-US" sz="3200" dirty="0"/>
              <a:t>の混合気体となった。</a:t>
            </a:r>
            <a:r>
              <a:rPr lang="ja-JP" altLang="en-US" sz="3200" b="1" dirty="0"/>
              <a:t>プロパンの分圧</a:t>
            </a:r>
            <a:r>
              <a:rPr lang="en-US" altLang="ja-JP" sz="3200" b="1" dirty="0"/>
              <a:t>(kPa) </a:t>
            </a:r>
            <a:r>
              <a:rPr lang="ja-JP" altLang="en-US" sz="3200" dirty="0"/>
              <a:t>として最も近い値はどれか。</a:t>
            </a:r>
            <a:endParaRPr lang="ja-JP" altLang="en-US" sz="3600" dirty="0">
              <a:latin typeface="BIZ UDPゴシック" panose="020B0400000000000000" pitchFamily="50" charset="-128"/>
              <a:ea typeface="BIZ UDPゴシック" panose="020B0400000000000000" pitchFamily="50" charset="-128"/>
            </a:endParaRPr>
          </a:p>
        </p:txBody>
      </p:sp>
      <p:sp>
        <p:nvSpPr>
          <p:cNvPr id="17" name="L 字 16">
            <a:extLst>
              <a:ext uri="{FF2B5EF4-FFF2-40B4-BE49-F238E27FC236}">
                <a16:creationId xmlns:a16="http://schemas.microsoft.com/office/drawing/2014/main" id="{7DF68D21-774E-4D08-A72C-09D8F1010CAB}"/>
              </a:ext>
            </a:extLst>
          </p:cNvPr>
          <p:cNvSpPr/>
          <p:nvPr/>
        </p:nvSpPr>
        <p:spPr>
          <a:xfrm rot="13518342">
            <a:off x="1033544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L 字 17">
            <a:extLst>
              <a:ext uri="{FF2B5EF4-FFF2-40B4-BE49-F238E27FC236}">
                <a16:creationId xmlns:a16="http://schemas.microsoft.com/office/drawing/2014/main" id="{E2DC79C2-E879-4CFF-A3D8-F956A7516973}"/>
              </a:ext>
            </a:extLst>
          </p:cNvPr>
          <p:cNvSpPr/>
          <p:nvPr/>
        </p:nvSpPr>
        <p:spPr>
          <a:xfrm rot="13518342">
            <a:off x="10043067"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L 字 18">
            <a:extLst>
              <a:ext uri="{FF2B5EF4-FFF2-40B4-BE49-F238E27FC236}">
                <a16:creationId xmlns:a16="http://schemas.microsoft.com/office/drawing/2014/main" id="{16E287AD-C8D9-4918-9507-075C0410BC0D}"/>
              </a:ext>
            </a:extLst>
          </p:cNvPr>
          <p:cNvSpPr/>
          <p:nvPr/>
        </p:nvSpPr>
        <p:spPr>
          <a:xfrm rot="13518342">
            <a:off x="9752449"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L 字 19">
            <a:extLst>
              <a:ext uri="{FF2B5EF4-FFF2-40B4-BE49-F238E27FC236}">
                <a16:creationId xmlns:a16="http://schemas.microsoft.com/office/drawing/2014/main" id="{6257DA72-40B7-44E5-99F1-7BEAFA91FE00}"/>
              </a:ext>
            </a:extLst>
          </p:cNvPr>
          <p:cNvSpPr/>
          <p:nvPr/>
        </p:nvSpPr>
        <p:spPr>
          <a:xfrm rot="13518342">
            <a:off x="9461830" y="320907"/>
            <a:ext cx="464846" cy="461557"/>
          </a:xfrm>
          <a:prstGeom prst="corner">
            <a:avLst>
              <a:gd name="adj1" fmla="val 32577"/>
              <a:gd name="adj2" fmla="val 3253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L 字 20">
            <a:extLst>
              <a:ext uri="{FF2B5EF4-FFF2-40B4-BE49-F238E27FC236}">
                <a16:creationId xmlns:a16="http://schemas.microsoft.com/office/drawing/2014/main" id="{4ADA7E9E-BCF9-4DF9-BFD4-67144EFCD176}"/>
              </a:ext>
            </a:extLst>
          </p:cNvPr>
          <p:cNvSpPr/>
          <p:nvPr/>
        </p:nvSpPr>
        <p:spPr>
          <a:xfrm rot="13518342">
            <a:off x="9171212"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L 字 21">
            <a:extLst>
              <a:ext uri="{FF2B5EF4-FFF2-40B4-BE49-F238E27FC236}">
                <a16:creationId xmlns:a16="http://schemas.microsoft.com/office/drawing/2014/main" id="{FD40D659-20F3-4231-8609-8666F03825E2}"/>
              </a:ext>
            </a:extLst>
          </p:cNvPr>
          <p:cNvSpPr/>
          <p:nvPr/>
        </p:nvSpPr>
        <p:spPr>
          <a:xfrm rot="13518342">
            <a:off x="8878840"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L 字 22">
            <a:extLst>
              <a:ext uri="{FF2B5EF4-FFF2-40B4-BE49-F238E27FC236}">
                <a16:creationId xmlns:a16="http://schemas.microsoft.com/office/drawing/2014/main" id="{D5DE03AD-BABD-4494-8A85-59E6730F2A1C}"/>
              </a:ext>
            </a:extLst>
          </p:cNvPr>
          <p:cNvSpPr/>
          <p:nvPr/>
        </p:nvSpPr>
        <p:spPr>
          <a:xfrm rot="13518342">
            <a:off x="8588222"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L 字 23">
            <a:extLst>
              <a:ext uri="{FF2B5EF4-FFF2-40B4-BE49-F238E27FC236}">
                <a16:creationId xmlns:a16="http://schemas.microsoft.com/office/drawing/2014/main" id="{610966EA-539D-4388-8C66-8D9AA83E76B0}"/>
              </a:ext>
            </a:extLst>
          </p:cNvPr>
          <p:cNvSpPr/>
          <p:nvPr/>
        </p:nvSpPr>
        <p:spPr>
          <a:xfrm rot="13518342">
            <a:off x="8297603"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L 字 24">
            <a:extLst>
              <a:ext uri="{FF2B5EF4-FFF2-40B4-BE49-F238E27FC236}">
                <a16:creationId xmlns:a16="http://schemas.microsoft.com/office/drawing/2014/main" id="{31AECD34-3E2A-4D40-BB5C-2247CBE5F3AA}"/>
              </a:ext>
            </a:extLst>
          </p:cNvPr>
          <p:cNvSpPr/>
          <p:nvPr/>
        </p:nvSpPr>
        <p:spPr>
          <a:xfrm rot="13518342">
            <a:off x="8006985"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L 字 25">
            <a:extLst>
              <a:ext uri="{FF2B5EF4-FFF2-40B4-BE49-F238E27FC236}">
                <a16:creationId xmlns:a16="http://schemas.microsoft.com/office/drawing/2014/main" id="{0534424F-9E70-4F0F-99F2-7FF138170669}"/>
              </a:ext>
            </a:extLst>
          </p:cNvPr>
          <p:cNvSpPr/>
          <p:nvPr/>
        </p:nvSpPr>
        <p:spPr>
          <a:xfrm rot="13518342">
            <a:off x="10624304" y="31645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44642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ABE34D-4D57-4C6B-99E6-F6A776E57EC1}"/>
              </a:ext>
            </a:extLst>
          </p:cNvPr>
          <p:cNvSpPr>
            <a:spLocks noGrp="1"/>
          </p:cNvSpPr>
          <p:nvPr>
            <p:ph type="title"/>
          </p:nvPr>
        </p:nvSpPr>
        <p:spPr/>
        <p:txBody>
          <a:bodyPr/>
          <a:lstStyle/>
          <a:p>
            <a:r>
              <a:rPr kumimoji="1" lang="ja-JP" altLang="en-US" dirty="0"/>
              <a:t>基礎　</a:t>
            </a:r>
            <a:r>
              <a:rPr kumimoji="1" lang="en-US" altLang="ja-JP" dirty="0"/>
              <a:t>part</a:t>
            </a:r>
            <a:r>
              <a:rPr kumimoji="1" lang="ja-JP" altLang="en-US" dirty="0"/>
              <a:t>１　気体の性質</a:t>
            </a:r>
          </a:p>
        </p:txBody>
      </p:sp>
      <p:sp>
        <p:nvSpPr>
          <p:cNvPr id="6" name="コンテンツ プレースホルダー 5">
            <a:extLst>
              <a:ext uri="{FF2B5EF4-FFF2-40B4-BE49-F238E27FC236}">
                <a16:creationId xmlns:a16="http://schemas.microsoft.com/office/drawing/2014/main" id="{6B31834D-3CB7-490D-B7FB-7179DBBE79F3}"/>
              </a:ext>
            </a:extLst>
          </p:cNvPr>
          <p:cNvSpPr>
            <a:spLocks noGrp="1"/>
          </p:cNvSpPr>
          <p:nvPr>
            <p:ph idx="1"/>
          </p:nvPr>
        </p:nvSpPr>
        <p:spPr>
          <a:xfrm>
            <a:off x="4883075" y="1539889"/>
            <a:ext cx="10515600" cy="584775"/>
          </a:xfrm>
        </p:spPr>
        <p:txBody>
          <a:bodyPr>
            <a:normAutofit lnSpcReduction="10000"/>
          </a:bodyPr>
          <a:lstStyle/>
          <a:p>
            <a:pPr marL="0" indent="0">
              <a:buNone/>
            </a:pPr>
            <a:r>
              <a:rPr lang="ja-JP" altLang="en-US" sz="3600" b="0" i="0" dirty="0">
                <a:solidFill>
                  <a:srgbClr val="333333"/>
                </a:solidFill>
                <a:effectLst/>
                <a:latin typeface="Hiragino Kaku Gothic ProN"/>
              </a:rPr>
              <a:t>練習問題</a:t>
            </a:r>
            <a:endParaRPr lang="ja-JP" altLang="en-US" dirty="0"/>
          </a:p>
        </p:txBody>
      </p:sp>
      <p:sp>
        <p:nvSpPr>
          <p:cNvPr id="10" name="テキスト ボックス 9">
            <a:extLst>
              <a:ext uri="{FF2B5EF4-FFF2-40B4-BE49-F238E27FC236}">
                <a16:creationId xmlns:a16="http://schemas.microsoft.com/office/drawing/2014/main" id="{E6CFD33E-2873-40E1-B82A-84D5D8895069}"/>
              </a:ext>
            </a:extLst>
          </p:cNvPr>
          <p:cNvSpPr txBox="1"/>
          <p:nvPr/>
        </p:nvSpPr>
        <p:spPr>
          <a:xfrm>
            <a:off x="66349" y="1100741"/>
            <a:ext cx="8277986" cy="584775"/>
          </a:xfrm>
          <a:prstGeom prst="rect">
            <a:avLst/>
          </a:prstGeom>
          <a:noFill/>
        </p:spPr>
        <p:txBody>
          <a:bodyPr wrap="square">
            <a:spAutoFit/>
          </a:bodyPr>
          <a:lstStyle/>
          <a:p>
            <a:r>
              <a:rPr kumimoji="1"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ドルトンの分圧の法則</a:t>
            </a:r>
            <a:endParaRPr kumimoji="1" lang="en-US" altLang="ja-JP" sz="3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E0F40272-3C62-450E-AEB0-EBC5CAF3DBDF}"/>
              </a:ext>
            </a:extLst>
          </p:cNvPr>
          <p:cNvSpPr/>
          <p:nvPr/>
        </p:nvSpPr>
        <p:spPr>
          <a:xfrm>
            <a:off x="45203" y="1141809"/>
            <a:ext cx="86927" cy="404813"/>
          </a:xfrm>
          <a:prstGeom prst="rect">
            <a:avLst/>
          </a:prstGeom>
          <a:solidFill>
            <a:srgbClr val="6B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a:extLst>
              <a:ext uri="{FF2B5EF4-FFF2-40B4-BE49-F238E27FC236}">
                <a16:creationId xmlns:a16="http://schemas.microsoft.com/office/drawing/2014/main" id="{CF470CCA-2887-4113-9E10-637D4AEA354D}"/>
              </a:ext>
            </a:extLst>
          </p:cNvPr>
          <p:cNvCxnSpPr/>
          <p:nvPr/>
        </p:nvCxnSpPr>
        <p:spPr>
          <a:xfrm>
            <a:off x="4883075" y="1968649"/>
            <a:ext cx="196954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コンテンツ プレースホルダー 2">
            <a:extLst>
              <a:ext uri="{FF2B5EF4-FFF2-40B4-BE49-F238E27FC236}">
                <a16:creationId xmlns:a16="http://schemas.microsoft.com/office/drawing/2014/main" id="{F2921EF1-0665-45C2-8E58-3F501EAB7ECA}"/>
              </a:ext>
            </a:extLst>
          </p:cNvPr>
          <p:cNvSpPr txBox="1">
            <a:spLocks/>
          </p:cNvSpPr>
          <p:nvPr/>
        </p:nvSpPr>
        <p:spPr bwMode="auto">
          <a:xfrm>
            <a:off x="154952" y="1968648"/>
            <a:ext cx="11882095" cy="456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buFont typeface="Arial" charset="0"/>
              <a:buNone/>
            </a:pP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計算式</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　モル分率＝分圧の比率　</a:t>
            </a:r>
            <a:endParaRPr lang="en-US" altLang="ja-JP" sz="2000" dirty="0">
              <a:latin typeface="メイリオ" panose="020B0604030504040204" pitchFamily="50" charset="-128"/>
              <a:ea typeface="メイリオ" panose="020B0604030504040204" pitchFamily="50" charset="-128"/>
            </a:endParaRPr>
          </a:p>
          <a:p>
            <a:pPr eaLnBrk="1" hangingPunct="1">
              <a:buFont typeface="Arial" charset="0"/>
              <a:buNone/>
            </a:pP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代入する値</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　</a:t>
            </a:r>
            <a:endParaRPr lang="en-US" altLang="ja-JP" sz="2000" dirty="0">
              <a:latin typeface="メイリオ" panose="020B0604030504040204" pitchFamily="50" charset="-128"/>
              <a:ea typeface="メイリオ" panose="020B0604030504040204" pitchFamily="50" charset="-128"/>
            </a:endParaRPr>
          </a:p>
          <a:p>
            <a:pPr eaLnBrk="1" hangingPunct="1">
              <a:buFont typeface="Arial" charset="0"/>
              <a:buNone/>
            </a:pPr>
            <a:r>
              <a:rPr lang="ja-JP" altLang="en-US" sz="2000" dirty="0">
                <a:latin typeface="メイリオ" panose="020B0604030504040204" pitchFamily="50" charset="-128"/>
                <a:ea typeface="メイリオ" panose="020B0604030504040204" pitchFamily="50" charset="-128"/>
              </a:rPr>
              <a:t>プロパンと窒素のモル数を確認</a:t>
            </a:r>
            <a:endParaRPr lang="en-US" altLang="ja-JP" sz="2000" dirty="0">
              <a:latin typeface="メイリオ" panose="020B0604030504040204" pitchFamily="50" charset="-128"/>
              <a:ea typeface="メイリオ" panose="020B0604030504040204" pitchFamily="50" charset="-128"/>
            </a:endParaRPr>
          </a:p>
          <a:p>
            <a:pPr eaLnBrk="1" hangingPunct="1">
              <a:buFont typeface="Arial" charset="0"/>
              <a:buNone/>
            </a:pPr>
            <a:r>
              <a:rPr lang="ja-JP" altLang="en-US" sz="2000" dirty="0">
                <a:latin typeface="メイリオ" panose="020B0604030504040204" pitchFamily="50" charset="-128"/>
                <a:ea typeface="メイリオ" panose="020B0604030504040204" pitchFamily="50" charset="-128"/>
              </a:rPr>
              <a:t>プロパン（</a:t>
            </a:r>
            <a:r>
              <a:rPr lang="en-US" altLang="ja-JP" sz="2000" dirty="0">
                <a:latin typeface="メイリオ" panose="020B0604030504040204" pitchFamily="50" charset="-128"/>
                <a:ea typeface="メイリオ" panose="020B0604030504040204" pitchFamily="50" charset="-128"/>
              </a:rPr>
              <a:t>C</a:t>
            </a:r>
            <a:r>
              <a:rPr lang="en-US" altLang="ja-JP" sz="1400" dirty="0">
                <a:latin typeface="メイリオ" panose="020B0604030504040204" pitchFamily="50" charset="-128"/>
                <a:ea typeface="メイリオ" panose="020B0604030504040204" pitchFamily="50" charset="-128"/>
              </a:rPr>
              <a:t>3</a:t>
            </a:r>
            <a:r>
              <a:rPr lang="en-US" altLang="ja-JP" sz="2000" dirty="0">
                <a:latin typeface="メイリオ" panose="020B0604030504040204" pitchFamily="50" charset="-128"/>
                <a:ea typeface="メイリオ" panose="020B0604030504040204" pitchFamily="50" charset="-128"/>
              </a:rPr>
              <a:t>H</a:t>
            </a:r>
            <a:r>
              <a:rPr lang="en-US" altLang="ja-JP" sz="1400" dirty="0">
                <a:latin typeface="メイリオ" panose="020B0604030504040204" pitchFamily="50" charset="-128"/>
                <a:ea typeface="メイリオ" panose="020B0604030504040204" pitchFamily="50" charset="-128"/>
              </a:rPr>
              <a:t>8</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C</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12</a:t>
            </a:r>
            <a:r>
              <a:rPr lang="ja-JP" altLang="en-US" sz="2000" dirty="0">
                <a:latin typeface="メイリオ" panose="020B0604030504040204" pitchFamily="50" charset="-128"/>
                <a:ea typeface="メイリオ" panose="020B0604030504040204" pitchFamily="50" charset="-128"/>
              </a:rPr>
              <a:t>ｇ）</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３</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Ｈ（</a:t>
            </a:r>
            <a:r>
              <a:rPr lang="en-US" altLang="ja-JP" sz="2000" dirty="0">
                <a:latin typeface="メイリオ" panose="020B0604030504040204" pitchFamily="50" charset="-128"/>
                <a:ea typeface="メイリオ" panose="020B0604030504040204" pitchFamily="50" charset="-128"/>
              </a:rPr>
              <a:t>1</a:t>
            </a:r>
            <a:r>
              <a:rPr lang="ja-JP" altLang="en-US" sz="2000" dirty="0">
                <a:latin typeface="メイリオ" panose="020B0604030504040204" pitchFamily="50" charset="-128"/>
                <a:ea typeface="メイリオ" panose="020B0604030504040204" pitchFamily="50" charset="-128"/>
              </a:rPr>
              <a:t>ｇ）</a:t>
            </a:r>
            <a:r>
              <a:rPr lang="en-US" altLang="ja-JP" sz="2000" dirty="0">
                <a:latin typeface="メイリオ" panose="020B0604030504040204" pitchFamily="50" charset="-128"/>
                <a:ea typeface="メイリオ" panose="020B0604030504040204" pitchFamily="50" charset="-128"/>
              </a:rPr>
              <a:t>×8</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48</a:t>
            </a:r>
            <a:r>
              <a:rPr lang="ja-JP" altLang="en-US" sz="2000" dirty="0">
                <a:latin typeface="メイリオ" panose="020B0604030504040204" pitchFamily="50" charset="-128"/>
                <a:ea typeface="メイリオ" panose="020B0604030504040204" pitchFamily="50" charset="-128"/>
              </a:rPr>
              <a:t>ｇ</a:t>
            </a:r>
            <a:endParaRPr lang="en-US" altLang="ja-JP" sz="2000" dirty="0">
              <a:latin typeface="メイリオ" panose="020B0604030504040204" pitchFamily="50" charset="-128"/>
              <a:ea typeface="メイリオ" panose="020B0604030504040204" pitchFamily="50" charset="-128"/>
            </a:endParaRPr>
          </a:p>
          <a:p>
            <a:pPr eaLnBrk="1" hangingPunct="1">
              <a:buFont typeface="Arial" charset="0"/>
              <a:buNone/>
            </a:pPr>
            <a:r>
              <a:rPr lang="ja-JP" altLang="en-US" sz="2000" dirty="0">
                <a:latin typeface="メイリオ" panose="020B0604030504040204" pitchFamily="50" charset="-128"/>
                <a:ea typeface="メイリオ" panose="020B0604030504040204" pitchFamily="50" charset="-128"/>
              </a:rPr>
              <a:t>プロパン</a:t>
            </a:r>
            <a:r>
              <a:rPr lang="en-US" altLang="ja-JP" sz="2000" dirty="0">
                <a:latin typeface="メイリオ" panose="020B0604030504040204" pitchFamily="50" charset="-128"/>
                <a:ea typeface="メイリオ" panose="020B0604030504040204" pitchFamily="50" charset="-128"/>
              </a:rPr>
              <a:t>1mol=48g</a:t>
            </a:r>
          </a:p>
          <a:p>
            <a:pPr eaLnBrk="1" hangingPunct="1">
              <a:buFont typeface="Arial" charset="0"/>
              <a:buNone/>
            </a:pPr>
            <a:r>
              <a:rPr lang="ja-JP" altLang="en-US" sz="2000" dirty="0">
                <a:latin typeface="メイリオ" panose="020B0604030504040204" pitchFamily="50" charset="-128"/>
                <a:ea typeface="メイリオ" panose="020B0604030504040204" pitchFamily="50" charset="-128"/>
              </a:rPr>
              <a:t>窒素（Ｎ</a:t>
            </a:r>
            <a:r>
              <a:rPr lang="ja-JP" altLang="en-US" sz="1400" dirty="0">
                <a:latin typeface="メイリオ" panose="020B0604030504040204" pitchFamily="50" charset="-128"/>
                <a:ea typeface="メイリオ" panose="020B0604030504040204" pitchFamily="50" charset="-128"/>
              </a:rPr>
              <a:t>２</a:t>
            </a:r>
            <a:r>
              <a:rPr lang="ja-JP" altLang="en-US" sz="2000" dirty="0">
                <a:latin typeface="メイリオ" panose="020B0604030504040204" pitchFamily="50" charset="-128"/>
                <a:ea typeface="メイリオ" panose="020B0604030504040204" pitchFamily="50" charset="-128"/>
              </a:rPr>
              <a:t>）⇒Ｎ（</a:t>
            </a:r>
            <a:r>
              <a:rPr lang="en-US" altLang="ja-JP" sz="2000" dirty="0">
                <a:latin typeface="メイリオ" panose="020B0604030504040204" pitchFamily="50" charset="-128"/>
                <a:ea typeface="メイリオ" panose="020B0604030504040204" pitchFamily="50" charset="-128"/>
              </a:rPr>
              <a:t>14</a:t>
            </a:r>
            <a:r>
              <a:rPr lang="ja-JP" altLang="en-US" sz="2000" dirty="0">
                <a:latin typeface="メイリオ" panose="020B0604030504040204" pitchFamily="50" charset="-128"/>
                <a:ea typeface="メイリオ" panose="020B0604030504040204" pitchFamily="50" charset="-128"/>
              </a:rPr>
              <a:t>ｇ）</a:t>
            </a:r>
            <a:r>
              <a:rPr lang="en-US" altLang="ja-JP" sz="2000" dirty="0">
                <a:latin typeface="メイリオ" panose="020B0604030504040204" pitchFamily="50" charset="-128"/>
                <a:ea typeface="メイリオ" panose="020B0604030504040204" pitchFamily="50" charset="-128"/>
              </a:rPr>
              <a:t>×2</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28</a:t>
            </a:r>
            <a:r>
              <a:rPr lang="ja-JP" altLang="en-US" sz="2000" dirty="0">
                <a:latin typeface="メイリオ" panose="020B0604030504040204" pitchFamily="50" charset="-128"/>
                <a:ea typeface="メイリオ" panose="020B0604030504040204" pitchFamily="50" charset="-128"/>
              </a:rPr>
              <a:t>ｇ</a:t>
            </a:r>
            <a:endParaRPr lang="en-US" altLang="ja-JP" sz="2000" dirty="0">
              <a:latin typeface="メイリオ" panose="020B0604030504040204" pitchFamily="50" charset="-128"/>
              <a:ea typeface="メイリオ" panose="020B0604030504040204" pitchFamily="50" charset="-128"/>
            </a:endParaRPr>
          </a:p>
          <a:p>
            <a:pPr eaLnBrk="1" hangingPunct="1">
              <a:buFont typeface="Arial" charset="0"/>
              <a:buNone/>
            </a:pPr>
            <a:r>
              <a:rPr lang="ja-JP" altLang="en-US" sz="2000" dirty="0">
                <a:latin typeface="メイリオ" panose="020B0604030504040204" pitchFamily="50" charset="-128"/>
                <a:ea typeface="メイリオ" panose="020B0604030504040204" pitchFamily="50" charset="-128"/>
              </a:rPr>
              <a:t>窒素１</a:t>
            </a:r>
            <a:r>
              <a:rPr lang="en-US" altLang="ja-JP" sz="2000" dirty="0">
                <a:latin typeface="メイリオ" panose="020B0604030504040204" pitchFamily="50" charset="-128"/>
                <a:ea typeface="メイリオ" panose="020B0604030504040204" pitchFamily="50" charset="-128"/>
              </a:rPr>
              <a:t>mol=28</a:t>
            </a:r>
            <a:r>
              <a:rPr lang="ja-JP" altLang="en-US" sz="2000" dirty="0">
                <a:latin typeface="メイリオ" panose="020B0604030504040204" pitchFamily="50" charset="-128"/>
                <a:ea typeface="メイリオ" panose="020B0604030504040204" pitchFamily="50" charset="-128"/>
              </a:rPr>
              <a:t>ｇ</a:t>
            </a:r>
            <a:endParaRPr lang="en-US" altLang="ja-JP" sz="2000" dirty="0">
              <a:latin typeface="メイリオ" panose="020B0604030504040204" pitchFamily="50" charset="-128"/>
              <a:ea typeface="メイリオ" panose="020B0604030504040204" pitchFamily="50" charset="-128"/>
            </a:endParaRPr>
          </a:p>
          <a:p>
            <a:pPr eaLnBrk="1" hangingPunct="1">
              <a:buFont typeface="Arial" charset="0"/>
              <a:buNone/>
            </a:pP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式へ代入</a:t>
            </a:r>
            <a:r>
              <a:rPr lang="en-US" altLang="ja-JP" sz="2000" dirty="0">
                <a:latin typeface="メイリオ" panose="020B0604030504040204" pitchFamily="50" charset="-128"/>
                <a:ea typeface="メイリオ" panose="020B0604030504040204" pitchFamily="50" charset="-128"/>
              </a:rPr>
              <a:t>】</a:t>
            </a:r>
          </a:p>
          <a:p>
            <a:pPr eaLnBrk="1" hangingPunct="1">
              <a:buNone/>
            </a:pPr>
            <a:r>
              <a:rPr lang="ja-JP" altLang="en-US" sz="2000" dirty="0">
                <a:latin typeface="メイリオ" panose="020B0604030504040204" pitchFamily="50" charset="-128"/>
                <a:ea typeface="メイリオ" panose="020B0604030504040204" pitchFamily="50" charset="-128"/>
              </a:rPr>
              <a:t>プロパンのモル質量：窒素のモル質量　⇒　１：１</a:t>
            </a:r>
            <a:endParaRPr lang="en-US" altLang="ja-JP" sz="2000" dirty="0">
              <a:latin typeface="メイリオ" panose="020B0604030504040204" pitchFamily="50" charset="-128"/>
              <a:ea typeface="メイリオ" panose="020B0604030504040204" pitchFamily="50" charset="-128"/>
            </a:endParaRPr>
          </a:p>
          <a:p>
            <a:pPr eaLnBrk="1" hangingPunct="1">
              <a:buNone/>
            </a:pPr>
            <a:r>
              <a:rPr lang="ja-JP" altLang="en-US" sz="2000" dirty="0">
                <a:latin typeface="メイリオ" panose="020B0604030504040204" pitchFamily="50" charset="-128"/>
                <a:ea typeface="メイリオ" panose="020B0604030504040204" pitchFamily="50" charset="-128"/>
              </a:rPr>
              <a:t>モル分率＝分圧の比率のため、</a:t>
            </a:r>
            <a:endParaRPr lang="en-US" altLang="ja-JP" sz="2000" dirty="0">
              <a:latin typeface="メイリオ" panose="020B0604030504040204" pitchFamily="50" charset="-128"/>
              <a:ea typeface="メイリオ" panose="020B0604030504040204" pitchFamily="50" charset="-128"/>
            </a:endParaRPr>
          </a:p>
          <a:p>
            <a:pPr eaLnBrk="1" hangingPunct="1">
              <a:buNone/>
            </a:pPr>
            <a:r>
              <a:rPr lang="ja-JP" altLang="en-US" sz="2000" dirty="0">
                <a:latin typeface="メイリオ" panose="020B0604030504040204" pitchFamily="50" charset="-128"/>
                <a:ea typeface="メイリオ" panose="020B0604030504040204" pitchFamily="50" charset="-128"/>
              </a:rPr>
              <a:t>分圧の比率　⇒　</a:t>
            </a:r>
            <a:r>
              <a:rPr lang="en-US" altLang="ja-JP" sz="2000" dirty="0">
                <a:latin typeface="メイリオ" panose="020B0604030504040204" pitchFamily="50" charset="-128"/>
                <a:ea typeface="メイリオ" panose="020B0604030504040204" pitchFamily="50" charset="-128"/>
              </a:rPr>
              <a:t>150</a:t>
            </a:r>
            <a:r>
              <a:rPr lang="ja-JP" altLang="en-US" sz="2000" dirty="0">
                <a:latin typeface="メイリオ" panose="020B0604030504040204" pitchFamily="50" charset="-128"/>
                <a:ea typeface="メイリオ" panose="020B0604030504040204" pitchFamily="50" charset="-128"/>
              </a:rPr>
              <a:t>ｋＰａ：</a:t>
            </a:r>
            <a:r>
              <a:rPr lang="en-US" altLang="ja-JP" sz="2000" dirty="0">
                <a:latin typeface="メイリオ" panose="020B0604030504040204" pitchFamily="50" charset="-128"/>
                <a:ea typeface="メイリオ" panose="020B0604030504040204" pitchFamily="50" charset="-128"/>
              </a:rPr>
              <a:t>150</a:t>
            </a:r>
            <a:r>
              <a:rPr lang="ja-JP" altLang="en-US" sz="2000" dirty="0">
                <a:latin typeface="メイリオ" panose="020B0604030504040204" pitchFamily="50" charset="-128"/>
                <a:ea typeface="メイリオ" panose="020B0604030504040204" pitchFamily="50" charset="-128"/>
              </a:rPr>
              <a:t>ｋＰａ　　</a:t>
            </a:r>
            <a:endParaRPr lang="en-US" altLang="ja-JP" sz="2000" dirty="0">
              <a:latin typeface="メイリオ" panose="020B0604030504040204" pitchFamily="50" charset="-128"/>
              <a:ea typeface="メイリオ" panose="020B0604030504040204" pitchFamily="50" charset="-128"/>
            </a:endParaRPr>
          </a:p>
          <a:p>
            <a:pPr eaLnBrk="1" hangingPunct="1">
              <a:buNone/>
            </a:pPr>
            <a:r>
              <a:rPr lang="ja-JP" altLang="en-US" sz="2000" dirty="0">
                <a:latin typeface="メイリオ" panose="020B0604030504040204" pitchFamily="50" charset="-128"/>
                <a:ea typeface="メイリオ" panose="020B0604030504040204" pitchFamily="50" charset="-128"/>
              </a:rPr>
              <a:t>よって、</a:t>
            </a:r>
            <a:r>
              <a:rPr lang="en-US" altLang="ja-JP" sz="2000" b="1" dirty="0">
                <a:solidFill>
                  <a:srgbClr val="EAB200"/>
                </a:solidFill>
                <a:latin typeface="メイリオ" panose="020B0604030504040204" pitchFamily="50" charset="-128"/>
                <a:ea typeface="メイリオ" panose="020B0604030504040204" pitchFamily="50" charset="-128"/>
              </a:rPr>
              <a:t>150</a:t>
            </a:r>
            <a:r>
              <a:rPr lang="ja-JP" altLang="en-US" sz="2000" b="1" dirty="0">
                <a:solidFill>
                  <a:srgbClr val="EAB200"/>
                </a:solidFill>
                <a:latin typeface="メイリオ" panose="020B0604030504040204" pitchFamily="50" charset="-128"/>
                <a:ea typeface="メイリオ" panose="020B0604030504040204" pitchFamily="50" charset="-128"/>
              </a:rPr>
              <a:t>ｋＰａ</a:t>
            </a:r>
            <a:endParaRPr lang="en-US" altLang="ja-JP" sz="2000" b="1" dirty="0">
              <a:solidFill>
                <a:srgbClr val="EAB200"/>
              </a:solidFill>
              <a:latin typeface="メイリオ" panose="020B0604030504040204" pitchFamily="50" charset="-128"/>
              <a:ea typeface="メイリオ" panose="020B0604030504040204" pitchFamily="50" charset="-128"/>
            </a:endParaRPr>
          </a:p>
          <a:p>
            <a:pPr eaLnBrk="1" hangingPunct="1">
              <a:buFont typeface="Arial" charset="0"/>
              <a:buNone/>
            </a:pPr>
            <a:r>
              <a:rPr lang="ja-JP" altLang="en-US" dirty="0">
                <a:latin typeface="メイリオ" panose="020B0604030504040204" pitchFamily="50" charset="-128"/>
                <a:ea typeface="メイリオ" panose="020B0604030504040204" pitchFamily="50" charset="-128"/>
              </a:rPr>
              <a:t>　　</a:t>
            </a:r>
            <a:endParaRPr lang="en-US" altLang="ja-JP" dirty="0">
              <a:latin typeface="メイリオ" panose="020B0604030504040204" pitchFamily="50" charset="-128"/>
              <a:ea typeface="メイリオ" panose="020B0604030504040204" pitchFamily="50" charset="-128"/>
            </a:endParaRPr>
          </a:p>
        </p:txBody>
      </p:sp>
      <p:sp>
        <p:nvSpPr>
          <p:cNvPr id="14" name="L 字 13">
            <a:extLst>
              <a:ext uri="{FF2B5EF4-FFF2-40B4-BE49-F238E27FC236}">
                <a16:creationId xmlns:a16="http://schemas.microsoft.com/office/drawing/2014/main" id="{76E50517-25BF-4B54-8C11-07B65014C19B}"/>
              </a:ext>
            </a:extLst>
          </p:cNvPr>
          <p:cNvSpPr/>
          <p:nvPr/>
        </p:nvSpPr>
        <p:spPr>
          <a:xfrm rot="13518342">
            <a:off x="1033544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L 字 14">
            <a:extLst>
              <a:ext uri="{FF2B5EF4-FFF2-40B4-BE49-F238E27FC236}">
                <a16:creationId xmlns:a16="http://schemas.microsoft.com/office/drawing/2014/main" id="{6741283D-D39E-40FB-A676-A997287F4B09}"/>
              </a:ext>
            </a:extLst>
          </p:cNvPr>
          <p:cNvSpPr/>
          <p:nvPr/>
        </p:nvSpPr>
        <p:spPr>
          <a:xfrm rot="13518342">
            <a:off x="10043067"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L 字 15">
            <a:extLst>
              <a:ext uri="{FF2B5EF4-FFF2-40B4-BE49-F238E27FC236}">
                <a16:creationId xmlns:a16="http://schemas.microsoft.com/office/drawing/2014/main" id="{D3E94F9F-9FEB-4B07-A458-DCEC311388DE}"/>
              </a:ext>
            </a:extLst>
          </p:cNvPr>
          <p:cNvSpPr/>
          <p:nvPr/>
        </p:nvSpPr>
        <p:spPr>
          <a:xfrm rot="13518342">
            <a:off x="9752449"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L 字 16">
            <a:extLst>
              <a:ext uri="{FF2B5EF4-FFF2-40B4-BE49-F238E27FC236}">
                <a16:creationId xmlns:a16="http://schemas.microsoft.com/office/drawing/2014/main" id="{42343B8E-F739-4040-AF63-7C3A4AEFDBF7}"/>
              </a:ext>
            </a:extLst>
          </p:cNvPr>
          <p:cNvSpPr/>
          <p:nvPr/>
        </p:nvSpPr>
        <p:spPr>
          <a:xfrm rot="13518342">
            <a:off x="9461830" y="320907"/>
            <a:ext cx="464846" cy="461557"/>
          </a:xfrm>
          <a:prstGeom prst="corner">
            <a:avLst>
              <a:gd name="adj1" fmla="val 32577"/>
              <a:gd name="adj2" fmla="val 3253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L 字 17">
            <a:extLst>
              <a:ext uri="{FF2B5EF4-FFF2-40B4-BE49-F238E27FC236}">
                <a16:creationId xmlns:a16="http://schemas.microsoft.com/office/drawing/2014/main" id="{B0B08471-6976-497C-9729-67F19B47B6CC}"/>
              </a:ext>
            </a:extLst>
          </p:cNvPr>
          <p:cNvSpPr/>
          <p:nvPr/>
        </p:nvSpPr>
        <p:spPr>
          <a:xfrm rot="13518342">
            <a:off x="9171212"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L 字 18">
            <a:extLst>
              <a:ext uri="{FF2B5EF4-FFF2-40B4-BE49-F238E27FC236}">
                <a16:creationId xmlns:a16="http://schemas.microsoft.com/office/drawing/2014/main" id="{84E7FA50-A69F-4667-9D84-B9D958BE003A}"/>
              </a:ext>
            </a:extLst>
          </p:cNvPr>
          <p:cNvSpPr/>
          <p:nvPr/>
        </p:nvSpPr>
        <p:spPr>
          <a:xfrm rot="13518342">
            <a:off x="8878840"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L 字 19">
            <a:extLst>
              <a:ext uri="{FF2B5EF4-FFF2-40B4-BE49-F238E27FC236}">
                <a16:creationId xmlns:a16="http://schemas.microsoft.com/office/drawing/2014/main" id="{A96A63F0-D276-4697-8BCE-A36F1BC42BB8}"/>
              </a:ext>
            </a:extLst>
          </p:cNvPr>
          <p:cNvSpPr/>
          <p:nvPr/>
        </p:nvSpPr>
        <p:spPr>
          <a:xfrm rot="13518342">
            <a:off x="8588222"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L 字 20">
            <a:extLst>
              <a:ext uri="{FF2B5EF4-FFF2-40B4-BE49-F238E27FC236}">
                <a16:creationId xmlns:a16="http://schemas.microsoft.com/office/drawing/2014/main" id="{77EAAD4D-14CB-4731-88DE-C46A91156E16}"/>
              </a:ext>
            </a:extLst>
          </p:cNvPr>
          <p:cNvSpPr/>
          <p:nvPr/>
        </p:nvSpPr>
        <p:spPr>
          <a:xfrm rot="13518342">
            <a:off x="8297603"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L 字 21">
            <a:extLst>
              <a:ext uri="{FF2B5EF4-FFF2-40B4-BE49-F238E27FC236}">
                <a16:creationId xmlns:a16="http://schemas.microsoft.com/office/drawing/2014/main" id="{05198BCE-F513-407F-80F6-89996E76C516}"/>
              </a:ext>
            </a:extLst>
          </p:cNvPr>
          <p:cNvSpPr/>
          <p:nvPr/>
        </p:nvSpPr>
        <p:spPr>
          <a:xfrm rot="13518342">
            <a:off x="8006985"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L 字 22">
            <a:extLst>
              <a:ext uri="{FF2B5EF4-FFF2-40B4-BE49-F238E27FC236}">
                <a16:creationId xmlns:a16="http://schemas.microsoft.com/office/drawing/2014/main" id="{468ECA89-DE15-4DF4-81ED-22ABE1B643F7}"/>
              </a:ext>
            </a:extLst>
          </p:cNvPr>
          <p:cNvSpPr/>
          <p:nvPr/>
        </p:nvSpPr>
        <p:spPr>
          <a:xfrm rot="13518342">
            <a:off x="10624304" y="31645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8597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fade">
                                      <p:cBhvr>
                                        <p:cTn id="47" dur="50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fade">
                                      <p:cBhvr>
                                        <p:cTn id="52" dur="500"/>
                                        <p:tgtEl>
                                          <p:spTgt spid="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10" end="10"/>
                                            </p:txEl>
                                          </p:spTgt>
                                        </p:tgtEl>
                                        <p:attrNameLst>
                                          <p:attrName>style.visibility</p:attrName>
                                        </p:attrNameLst>
                                      </p:cBhvr>
                                      <p:to>
                                        <p:strVal val="visible"/>
                                      </p:to>
                                    </p:set>
                                    <p:animEffect transition="in" filter="fade">
                                      <p:cBhvr>
                                        <p:cTn id="57" dur="500"/>
                                        <p:tgtEl>
                                          <p:spTgt spid="8">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xEl>
                                              <p:pRg st="11" end="11"/>
                                            </p:txEl>
                                          </p:spTgt>
                                        </p:tgtEl>
                                        <p:attrNameLst>
                                          <p:attrName>style.visibility</p:attrName>
                                        </p:attrNameLst>
                                      </p:cBhvr>
                                      <p:to>
                                        <p:strVal val="visible"/>
                                      </p:to>
                                    </p:set>
                                    <p:animEffect transition="in" filter="fade">
                                      <p:cBhvr>
                                        <p:cTn id="62"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ABE34D-4D57-4C6B-99E6-F6A776E57EC1}"/>
              </a:ext>
            </a:extLst>
          </p:cNvPr>
          <p:cNvSpPr>
            <a:spLocks noGrp="1"/>
          </p:cNvSpPr>
          <p:nvPr>
            <p:ph type="title"/>
          </p:nvPr>
        </p:nvSpPr>
        <p:spPr/>
        <p:txBody>
          <a:bodyPr/>
          <a:lstStyle/>
          <a:p>
            <a:r>
              <a:rPr kumimoji="1" lang="ja-JP" altLang="en-US" dirty="0"/>
              <a:t>基礎　</a:t>
            </a:r>
            <a:r>
              <a:rPr kumimoji="1" lang="en-US" altLang="ja-JP" dirty="0"/>
              <a:t>part</a:t>
            </a:r>
            <a:r>
              <a:rPr kumimoji="1" lang="ja-JP" altLang="en-US" dirty="0"/>
              <a:t>１　気体の性質</a:t>
            </a:r>
          </a:p>
        </p:txBody>
      </p:sp>
      <p:sp>
        <p:nvSpPr>
          <p:cNvPr id="10" name="テキスト ボックス 9">
            <a:extLst>
              <a:ext uri="{FF2B5EF4-FFF2-40B4-BE49-F238E27FC236}">
                <a16:creationId xmlns:a16="http://schemas.microsoft.com/office/drawing/2014/main" id="{E6CFD33E-2873-40E1-B82A-84D5D8895069}"/>
              </a:ext>
            </a:extLst>
          </p:cNvPr>
          <p:cNvSpPr txBox="1"/>
          <p:nvPr/>
        </p:nvSpPr>
        <p:spPr>
          <a:xfrm>
            <a:off x="4063510" y="1156749"/>
            <a:ext cx="8277986" cy="707886"/>
          </a:xfrm>
          <a:prstGeom prst="rect">
            <a:avLst/>
          </a:prstGeom>
          <a:noFill/>
        </p:spPr>
        <p:txBody>
          <a:bodyPr wrap="square">
            <a:spAutoFit/>
          </a:bodyPr>
          <a:lstStyle/>
          <a:p>
            <a:r>
              <a:rPr kumimoji="1" lang="ja-JP" altLang="en-US" sz="4000" b="1" dirty="0">
                <a:solidFill>
                  <a:schemeClr val="tx1">
                    <a:lumMod val="50000"/>
                    <a:lumOff val="50000"/>
                  </a:schemeClr>
                </a:solidFill>
                <a:latin typeface="メイリオ" panose="020B0604030504040204" pitchFamily="50" charset="-128"/>
                <a:ea typeface="メイリオ" panose="020B0604030504040204" pitchFamily="50" charset="-128"/>
              </a:rPr>
              <a:t>臨界現象</a:t>
            </a:r>
            <a:endParaRPr kumimoji="1" lang="en-US" altLang="ja-JP" sz="40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E0F40272-3C62-450E-AEB0-EBC5CAF3DBDF}"/>
              </a:ext>
            </a:extLst>
          </p:cNvPr>
          <p:cNvSpPr/>
          <p:nvPr/>
        </p:nvSpPr>
        <p:spPr>
          <a:xfrm>
            <a:off x="3976583" y="1156748"/>
            <a:ext cx="86927" cy="613101"/>
          </a:xfrm>
          <a:prstGeom prst="rect">
            <a:avLst/>
          </a:prstGeom>
          <a:solidFill>
            <a:srgbClr val="6B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L 字 12">
            <a:extLst>
              <a:ext uri="{FF2B5EF4-FFF2-40B4-BE49-F238E27FC236}">
                <a16:creationId xmlns:a16="http://schemas.microsoft.com/office/drawing/2014/main" id="{CD3A4003-EE71-40C9-A3B5-C32D187D7598}"/>
              </a:ext>
            </a:extLst>
          </p:cNvPr>
          <p:cNvSpPr/>
          <p:nvPr/>
        </p:nvSpPr>
        <p:spPr>
          <a:xfrm rot="13518342">
            <a:off x="1033544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L 字 13">
            <a:extLst>
              <a:ext uri="{FF2B5EF4-FFF2-40B4-BE49-F238E27FC236}">
                <a16:creationId xmlns:a16="http://schemas.microsoft.com/office/drawing/2014/main" id="{FC7677E5-1A4D-4E65-B405-5DA6A6ECB33E}"/>
              </a:ext>
            </a:extLst>
          </p:cNvPr>
          <p:cNvSpPr/>
          <p:nvPr/>
        </p:nvSpPr>
        <p:spPr>
          <a:xfrm rot="13518342">
            <a:off x="10043067"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L 字 14">
            <a:extLst>
              <a:ext uri="{FF2B5EF4-FFF2-40B4-BE49-F238E27FC236}">
                <a16:creationId xmlns:a16="http://schemas.microsoft.com/office/drawing/2014/main" id="{6EFD02BE-DFE5-4A16-BBBB-BD00DADFDC4D}"/>
              </a:ext>
            </a:extLst>
          </p:cNvPr>
          <p:cNvSpPr/>
          <p:nvPr/>
        </p:nvSpPr>
        <p:spPr>
          <a:xfrm rot="13518342">
            <a:off x="9752449"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L 字 15">
            <a:extLst>
              <a:ext uri="{FF2B5EF4-FFF2-40B4-BE49-F238E27FC236}">
                <a16:creationId xmlns:a16="http://schemas.microsoft.com/office/drawing/2014/main" id="{1FB41A74-C1FD-46AA-908A-3E610DBE1088}"/>
              </a:ext>
            </a:extLst>
          </p:cNvPr>
          <p:cNvSpPr/>
          <p:nvPr/>
        </p:nvSpPr>
        <p:spPr>
          <a:xfrm rot="13518342">
            <a:off x="9461830" y="320907"/>
            <a:ext cx="464846" cy="461557"/>
          </a:xfrm>
          <a:prstGeom prst="corner">
            <a:avLst>
              <a:gd name="adj1" fmla="val 32577"/>
              <a:gd name="adj2" fmla="val 3253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L 字 16">
            <a:extLst>
              <a:ext uri="{FF2B5EF4-FFF2-40B4-BE49-F238E27FC236}">
                <a16:creationId xmlns:a16="http://schemas.microsoft.com/office/drawing/2014/main" id="{7300786E-746A-49C4-9A46-D2C15AC8D086}"/>
              </a:ext>
            </a:extLst>
          </p:cNvPr>
          <p:cNvSpPr/>
          <p:nvPr/>
        </p:nvSpPr>
        <p:spPr>
          <a:xfrm rot="13518342">
            <a:off x="9171212"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L 字 17">
            <a:extLst>
              <a:ext uri="{FF2B5EF4-FFF2-40B4-BE49-F238E27FC236}">
                <a16:creationId xmlns:a16="http://schemas.microsoft.com/office/drawing/2014/main" id="{4E861526-D804-47ED-80EF-1E601599093F}"/>
              </a:ext>
            </a:extLst>
          </p:cNvPr>
          <p:cNvSpPr/>
          <p:nvPr/>
        </p:nvSpPr>
        <p:spPr>
          <a:xfrm rot="13518342">
            <a:off x="8878840"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L 字 18">
            <a:extLst>
              <a:ext uri="{FF2B5EF4-FFF2-40B4-BE49-F238E27FC236}">
                <a16:creationId xmlns:a16="http://schemas.microsoft.com/office/drawing/2014/main" id="{9733E695-199C-456B-ABDF-2F9AF32C007E}"/>
              </a:ext>
            </a:extLst>
          </p:cNvPr>
          <p:cNvSpPr/>
          <p:nvPr/>
        </p:nvSpPr>
        <p:spPr>
          <a:xfrm rot="13518342">
            <a:off x="8588222"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L 字 19">
            <a:extLst>
              <a:ext uri="{FF2B5EF4-FFF2-40B4-BE49-F238E27FC236}">
                <a16:creationId xmlns:a16="http://schemas.microsoft.com/office/drawing/2014/main" id="{59130251-5845-4382-8D84-86C1412E49E9}"/>
              </a:ext>
            </a:extLst>
          </p:cNvPr>
          <p:cNvSpPr/>
          <p:nvPr/>
        </p:nvSpPr>
        <p:spPr>
          <a:xfrm rot="13518342">
            <a:off x="8297603"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L 字 20">
            <a:extLst>
              <a:ext uri="{FF2B5EF4-FFF2-40B4-BE49-F238E27FC236}">
                <a16:creationId xmlns:a16="http://schemas.microsoft.com/office/drawing/2014/main" id="{8CC4DC24-99F0-4562-896F-B934F265E69F}"/>
              </a:ext>
            </a:extLst>
          </p:cNvPr>
          <p:cNvSpPr/>
          <p:nvPr/>
        </p:nvSpPr>
        <p:spPr>
          <a:xfrm rot="13518342">
            <a:off x="8006985"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L 字 33">
            <a:extLst>
              <a:ext uri="{FF2B5EF4-FFF2-40B4-BE49-F238E27FC236}">
                <a16:creationId xmlns:a16="http://schemas.microsoft.com/office/drawing/2014/main" id="{2A31F6A1-DC89-4BE0-81CE-1E6B1F391B9E}"/>
              </a:ext>
            </a:extLst>
          </p:cNvPr>
          <p:cNvSpPr/>
          <p:nvPr/>
        </p:nvSpPr>
        <p:spPr>
          <a:xfrm rot="13518342">
            <a:off x="10624304" y="31645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 name="表 3">
            <a:extLst>
              <a:ext uri="{FF2B5EF4-FFF2-40B4-BE49-F238E27FC236}">
                <a16:creationId xmlns:a16="http://schemas.microsoft.com/office/drawing/2014/main" id="{6156C5B2-C2A4-47E5-93F7-E6255EF4FAD8}"/>
              </a:ext>
            </a:extLst>
          </p:cNvPr>
          <p:cNvGraphicFramePr>
            <a:graphicFrameLocks noGrp="1"/>
          </p:cNvGraphicFramePr>
          <p:nvPr>
            <p:extLst>
              <p:ext uri="{D42A27DB-BD31-4B8C-83A1-F6EECF244321}">
                <p14:modId xmlns:p14="http://schemas.microsoft.com/office/powerpoint/2010/main" val="2700863137"/>
              </p:ext>
            </p:extLst>
          </p:nvPr>
        </p:nvGraphicFramePr>
        <p:xfrm>
          <a:off x="355597" y="2665141"/>
          <a:ext cx="11600609" cy="1713120"/>
        </p:xfrm>
        <a:graphic>
          <a:graphicData uri="http://schemas.openxmlformats.org/drawingml/2006/table">
            <a:tbl>
              <a:tblPr firstRow="1" bandRow="1">
                <a:tableStyleId>{5C22544A-7EE6-4342-B048-85BDC9FD1C3A}</a:tableStyleId>
              </a:tblPr>
              <a:tblGrid>
                <a:gridCol w="1144879">
                  <a:extLst>
                    <a:ext uri="{9D8B030D-6E8A-4147-A177-3AD203B41FA5}">
                      <a16:colId xmlns:a16="http://schemas.microsoft.com/office/drawing/2014/main" val="1634429330"/>
                    </a:ext>
                  </a:extLst>
                </a:gridCol>
                <a:gridCol w="1045573">
                  <a:extLst>
                    <a:ext uri="{9D8B030D-6E8A-4147-A177-3AD203B41FA5}">
                      <a16:colId xmlns:a16="http://schemas.microsoft.com/office/drawing/2014/main" val="3726115999"/>
                    </a:ext>
                  </a:extLst>
                </a:gridCol>
                <a:gridCol w="1045573">
                  <a:extLst>
                    <a:ext uri="{9D8B030D-6E8A-4147-A177-3AD203B41FA5}">
                      <a16:colId xmlns:a16="http://schemas.microsoft.com/office/drawing/2014/main" val="3048573417"/>
                    </a:ext>
                  </a:extLst>
                </a:gridCol>
                <a:gridCol w="1045573">
                  <a:extLst>
                    <a:ext uri="{9D8B030D-6E8A-4147-A177-3AD203B41FA5}">
                      <a16:colId xmlns:a16="http://schemas.microsoft.com/office/drawing/2014/main" val="3010782129"/>
                    </a:ext>
                  </a:extLst>
                </a:gridCol>
                <a:gridCol w="1045573">
                  <a:extLst>
                    <a:ext uri="{9D8B030D-6E8A-4147-A177-3AD203B41FA5}">
                      <a16:colId xmlns:a16="http://schemas.microsoft.com/office/drawing/2014/main" val="335960424"/>
                    </a:ext>
                  </a:extLst>
                </a:gridCol>
                <a:gridCol w="1045573">
                  <a:extLst>
                    <a:ext uri="{9D8B030D-6E8A-4147-A177-3AD203B41FA5}">
                      <a16:colId xmlns:a16="http://schemas.microsoft.com/office/drawing/2014/main" val="351938480"/>
                    </a:ext>
                  </a:extLst>
                </a:gridCol>
                <a:gridCol w="1045573">
                  <a:extLst>
                    <a:ext uri="{9D8B030D-6E8A-4147-A177-3AD203B41FA5}">
                      <a16:colId xmlns:a16="http://schemas.microsoft.com/office/drawing/2014/main" val="2966431412"/>
                    </a:ext>
                  </a:extLst>
                </a:gridCol>
                <a:gridCol w="1045573">
                  <a:extLst>
                    <a:ext uri="{9D8B030D-6E8A-4147-A177-3AD203B41FA5}">
                      <a16:colId xmlns:a16="http://schemas.microsoft.com/office/drawing/2014/main" val="1543819157"/>
                    </a:ext>
                  </a:extLst>
                </a:gridCol>
                <a:gridCol w="1045573">
                  <a:extLst>
                    <a:ext uri="{9D8B030D-6E8A-4147-A177-3AD203B41FA5}">
                      <a16:colId xmlns:a16="http://schemas.microsoft.com/office/drawing/2014/main" val="680473742"/>
                    </a:ext>
                  </a:extLst>
                </a:gridCol>
                <a:gridCol w="1045573">
                  <a:extLst>
                    <a:ext uri="{9D8B030D-6E8A-4147-A177-3AD203B41FA5}">
                      <a16:colId xmlns:a16="http://schemas.microsoft.com/office/drawing/2014/main" val="863917282"/>
                    </a:ext>
                  </a:extLst>
                </a:gridCol>
                <a:gridCol w="1045573">
                  <a:extLst>
                    <a:ext uri="{9D8B030D-6E8A-4147-A177-3AD203B41FA5}">
                      <a16:colId xmlns:a16="http://schemas.microsoft.com/office/drawing/2014/main" val="3533076870"/>
                    </a:ext>
                  </a:extLst>
                </a:gridCol>
              </a:tblGrid>
              <a:tr h="571040">
                <a:tc>
                  <a:txBody>
                    <a:bodyPr/>
                    <a:lstStyle/>
                    <a:p>
                      <a:pPr algn="ctr"/>
                      <a:endParaRPr kumimoji="1" lang="ja-JP" altLang="en-US">
                        <a:latin typeface="メイリオ" panose="020B0604030504040204" pitchFamily="50" charset="-128"/>
                        <a:ea typeface="メイリオ" panose="020B0604030504040204" pitchFamily="50" charset="-128"/>
                      </a:endParaRP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2020</a:t>
                      </a:r>
                      <a:r>
                        <a:rPr kumimoji="1" lang="ja-JP" altLang="en-US" dirty="0">
                          <a:latin typeface="メイリオ" panose="020B0604030504040204" pitchFamily="50" charset="-128"/>
                          <a:ea typeface="メイリオ" panose="020B0604030504040204" pitchFamily="50" charset="-128"/>
                        </a:rPr>
                        <a:t>年</a:t>
                      </a: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2019</a:t>
                      </a:r>
                      <a:r>
                        <a:rPr kumimoji="1" lang="ja-JP" altLang="en-US" dirty="0">
                          <a:latin typeface="メイリオ" panose="020B0604030504040204" pitchFamily="50" charset="-128"/>
                          <a:ea typeface="メイリオ" panose="020B0604030504040204" pitchFamily="50" charset="-128"/>
                        </a:rPr>
                        <a:t>年</a:t>
                      </a: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2018</a:t>
                      </a:r>
                      <a:r>
                        <a:rPr kumimoji="1" lang="ja-JP" altLang="en-US" dirty="0">
                          <a:latin typeface="メイリオ" panose="020B0604030504040204" pitchFamily="50" charset="-128"/>
                          <a:ea typeface="メイリオ" panose="020B0604030504040204" pitchFamily="50" charset="-128"/>
                        </a:rPr>
                        <a:t>年</a:t>
                      </a: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2017</a:t>
                      </a:r>
                      <a:r>
                        <a:rPr kumimoji="1" lang="ja-JP" altLang="en-US" dirty="0">
                          <a:latin typeface="メイリオ" panose="020B0604030504040204" pitchFamily="50" charset="-128"/>
                          <a:ea typeface="メイリオ" panose="020B0604030504040204" pitchFamily="50" charset="-128"/>
                        </a:rPr>
                        <a:t>年</a:t>
                      </a: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2016</a:t>
                      </a:r>
                      <a:r>
                        <a:rPr kumimoji="1" lang="ja-JP" altLang="en-US" dirty="0">
                          <a:latin typeface="メイリオ" panose="020B0604030504040204" pitchFamily="50" charset="-128"/>
                          <a:ea typeface="メイリオ" panose="020B0604030504040204" pitchFamily="50" charset="-128"/>
                        </a:rPr>
                        <a:t>年</a:t>
                      </a: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2015</a:t>
                      </a:r>
                      <a:r>
                        <a:rPr kumimoji="1" lang="ja-JP" altLang="en-US" dirty="0">
                          <a:latin typeface="メイリオ" panose="020B0604030504040204" pitchFamily="50" charset="-128"/>
                          <a:ea typeface="メイリオ" panose="020B0604030504040204" pitchFamily="50" charset="-128"/>
                        </a:rPr>
                        <a:t>年</a:t>
                      </a: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2014</a:t>
                      </a:r>
                      <a:r>
                        <a:rPr kumimoji="1" lang="ja-JP" altLang="en-US" dirty="0">
                          <a:latin typeface="メイリオ" panose="020B0604030504040204" pitchFamily="50" charset="-128"/>
                          <a:ea typeface="メイリオ" panose="020B0604030504040204" pitchFamily="50" charset="-128"/>
                        </a:rPr>
                        <a:t>年</a:t>
                      </a: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2013</a:t>
                      </a:r>
                      <a:r>
                        <a:rPr kumimoji="1" lang="ja-JP" altLang="en-US" dirty="0">
                          <a:latin typeface="メイリオ" panose="020B0604030504040204" pitchFamily="50" charset="-128"/>
                          <a:ea typeface="メイリオ" panose="020B0604030504040204" pitchFamily="50" charset="-128"/>
                        </a:rPr>
                        <a:t>年</a:t>
                      </a: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2012</a:t>
                      </a:r>
                      <a:r>
                        <a:rPr kumimoji="1" lang="ja-JP" altLang="en-US" dirty="0">
                          <a:latin typeface="メイリオ" panose="020B0604030504040204" pitchFamily="50" charset="-128"/>
                          <a:ea typeface="メイリオ" panose="020B0604030504040204" pitchFamily="50" charset="-128"/>
                        </a:rPr>
                        <a:t>年</a:t>
                      </a: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2011</a:t>
                      </a:r>
                      <a:r>
                        <a:rPr kumimoji="1" lang="ja-JP" altLang="en-US" dirty="0">
                          <a:latin typeface="メイリオ" panose="020B0604030504040204" pitchFamily="50" charset="-128"/>
                          <a:ea typeface="メイリオ" panose="020B0604030504040204" pitchFamily="50" charset="-128"/>
                        </a:rPr>
                        <a:t>年</a:t>
                      </a:r>
                    </a:p>
                  </a:txBody>
                  <a:tcPr/>
                </a:tc>
                <a:extLst>
                  <a:ext uri="{0D108BD9-81ED-4DB2-BD59-A6C34878D82A}">
                    <a16:rowId xmlns:a16="http://schemas.microsoft.com/office/drawing/2014/main" val="3071848153"/>
                  </a:ext>
                </a:extLst>
              </a:tr>
              <a:tr h="571040">
                <a:tc>
                  <a:txBody>
                    <a:bodyPr/>
                    <a:lstStyle/>
                    <a:p>
                      <a:pPr algn="ctr"/>
                      <a:r>
                        <a:rPr kumimoji="1" lang="ja-JP" altLang="en-US" dirty="0">
                          <a:latin typeface="メイリオ" panose="020B0604030504040204" pitchFamily="50" charset="-128"/>
                          <a:ea typeface="メイリオ" panose="020B0604030504040204" pitchFamily="50" charset="-128"/>
                        </a:rPr>
                        <a:t>文章問題</a:t>
                      </a:r>
                    </a:p>
                  </a:txBody>
                  <a:tcPr/>
                </a:tc>
                <a:tc>
                  <a:txBody>
                    <a:bodyPr/>
                    <a:lstStyle/>
                    <a:p>
                      <a:pPr algn="ctr"/>
                      <a:endParaRPr kumimoji="1" lang="ja-JP" altLang="en-US">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dirty="0">
                          <a:latin typeface="メイリオ" panose="020B0604030504040204" pitchFamily="50" charset="-128"/>
                          <a:ea typeface="メイリオ" panose="020B0604030504040204" pitchFamily="50" charset="-128"/>
                        </a:rPr>
                        <a:t>○</a:t>
                      </a: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dirty="0">
                          <a:latin typeface="メイリオ" panose="020B0604030504040204" pitchFamily="50" charset="-128"/>
                          <a:ea typeface="メイリオ" panose="020B0604030504040204" pitchFamily="50" charset="-128"/>
                        </a:rPr>
                        <a:t>◎</a:t>
                      </a: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4143109766"/>
                  </a:ext>
                </a:extLst>
              </a:tr>
              <a:tr h="571040">
                <a:tc>
                  <a:txBody>
                    <a:bodyPr/>
                    <a:lstStyle/>
                    <a:p>
                      <a:pPr algn="ctr"/>
                      <a:r>
                        <a:rPr kumimoji="1" lang="ja-JP" altLang="en-US" dirty="0">
                          <a:latin typeface="メイリオ" panose="020B0604030504040204" pitchFamily="50" charset="-128"/>
                          <a:ea typeface="メイリオ" panose="020B0604030504040204" pitchFamily="50" charset="-128"/>
                        </a:rPr>
                        <a:t>計算問題</a:t>
                      </a: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3917182116"/>
                  </a:ext>
                </a:extLst>
              </a:tr>
            </a:tbl>
          </a:graphicData>
        </a:graphic>
      </p:graphicFrame>
      <p:sp>
        <p:nvSpPr>
          <p:cNvPr id="8" name="テキスト ボックス 7">
            <a:extLst>
              <a:ext uri="{FF2B5EF4-FFF2-40B4-BE49-F238E27FC236}">
                <a16:creationId xmlns:a16="http://schemas.microsoft.com/office/drawing/2014/main" id="{B51EA6AB-70FC-4F7B-8842-45E2AB39D023}"/>
              </a:ext>
            </a:extLst>
          </p:cNvPr>
          <p:cNvSpPr txBox="1"/>
          <p:nvPr/>
        </p:nvSpPr>
        <p:spPr>
          <a:xfrm>
            <a:off x="8820645" y="4473049"/>
            <a:ext cx="3343564"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○：出題　◎誤答として出題</a:t>
            </a:r>
          </a:p>
        </p:txBody>
      </p:sp>
    </p:spTree>
    <p:extLst>
      <p:ext uri="{BB962C8B-B14F-4D97-AF65-F5344CB8AC3E}">
        <p14:creationId xmlns:p14="http://schemas.microsoft.com/office/powerpoint/2010/main" val="2339624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ABE34D-4D57-4C6B-99E6-F6A776E57EC1}"/>
              </a:ext>
            </a:extLst>
          </p:cNvPr>
          <p:cNvSpPr>
            <a:spLocks noGrp="1"/>
          </p:cNvSpPr>
          <p:nvPr>
            <p:ph type="title"/>
          </p:nvPr>
        </p:nvSpPr>
        <p:spPr/>
        <p:txBody>
          <a:bodyPr/>
          <a:lstStyle/>
          <a:p>
            <a:r>
              <a:rPr kumimoji="1" lang="ja-JP" altLang="en-US" dirty="0"/>
              <a:t>基礎　</a:t>
            </a:r>
            <a:r>
              <a:rPr kumimoji="1" lang="en-US" altLang="ja-JP" dirty="0"/>
              <a:t>part</a:t>
            </a:r>
            <a:r>
              <a:rPr kumimoji="1" lang="ja-JP" altLang="en-US" dirty="0"/>
              <a:t>１　気体の性質</a:t>
            </a:r>
          </a:p>
        </p:txBody>
      </p:sp>
      <p:sp>
        <p:nvSpPr>
          <p:cNvPr id="6" name="コンテンツ プレースホルダー 5">
            <a:extLst>
              <a:ext uri="{FF2B5EF4-FFF2-40B4-BE49-F238E27FC236}">
                <a16:creationId xmlns:a16="http://schemas.microsoft.com/office/drawing/2014/main" id="{6B31834D-3CB7-490D-B7FB-7179DBBE79F3}"/>
              </a:ext>
            </a:extLst>
          </p:cNvPr>
          <p:cNvSpPr>
            <a:spLocks noGrp="1"/>
          </p:cNvSpPr>
          <p:nvPr>
            <p:ph idx="1"/>
          </p:nvPr>
        </p:nvSpPr>
        <p:spPr>
          <a:xfrm>
            <a:off x="338007" y="2007702"/>
            <a:ext cx="11645257" cy="3164781"/>
          </a:xfrm>
        </p:spPr>
        <p:txBody>
          <a:bodyPr>
            <a:normAutofit/>
          </a:bodyPr>
          <a:lstStyle/>
          <a:p>
            <a:pPr marL="0" indent="0">
              <a:buNone/>
            </a:pPr>
            <a:r>
              <a:rPr lang="ja-JP" altLang="en-US" sz="3600" b="0" i="0" dirty="0">
                <a:solidFill>
                  <a:srgbClr val="333333"/>
                </a:solidFill>
                <a:effectLst/>
                <a:latin typeface="Hiragino Kaku Gothic ProN"/>
              </a:rPr>
              <a:t>気体が液体との共存領域を経ずに、直接液体に変わる現象を</a:t>
            </a:r>
            <a:r>
              <a:rPr lang="ja-JP" altLang="en-US" sz="3600" b="1" i="0" u="sng" dirty="0">
                <a:solidFill>
                  <a:srgbClr val="EAB200"/>
                </a:solidFill>
                <a:effectLst/>
                <a:latin typeface="Hiragino Kaku Gothic ProN"/>
              </a:rPr>
              <a:t>臨界現象</a:t>
            </a:r>
            <a:r>
              <a:rPr lang="ja-JP" altLang="en-US" sz="3600" b="0" i="0" dirty="0">
                <a:solidFill>
                  <a:srgbClr val="333333"/>
                </a:solidFill>
                <a:effectLst/>
                <a:latin typeface="Hiragino Kaku Gothic ProN"/>
              </a:rPr>
              <a:t>、その点を</a:t>
            </a:r>
            <a:r>
              <a:rPr lang="ja-JP" altLang="en-US" sz="3600" b="1" i="0" u="sng" dirty="0">
                <a:solidFill>
                  <a:srgbClr val="EAB200"/>
                </a:solidFill>
                <a:effectLst/>
                <a:latin typeface="Hiragino Kaku Gothic ProN"/>
              </a:rPr>
              <a:t>臨界点</a:t>
            </a:r>
            <a:r>
              <a:rPr lang="ja-JP" altLang="en-US" sz="3600" b="0" i="0" dirty="0">
                <a:solidFill>
                  <a:srgbClr val="333333"/>
                </a:solidFill>
                <a:effectLst/>
                <a:latin typeface="Hiragino Kaku Gothic ProN"/>
              </a:rPr>
              <a:t>という</a:t>
            </a:r>
            <a:endParaRPr lang="en-US" altLang="ja-JP" sz="3600" b="0" i="0" dirty="0">
              <a:solidFill>
                <a:srgbClr val="333333"/>
              </a:solidFill>
              <a:effectLst/>
              <a:latin typeface="Hiragino Kaku Gothic ProN"/>
            </a:endParaRPr>
          </a:p>
          <a:p>
            <a:pPr marL="0" indent="0">
              <a:buNone/>
            </a:pPr>
            <a:endParaRPr lang="en-US" altLang="ja-JP" sz="3600" b="0" i="0" dirty="0">
              <a:solidFill>
                <a:srgbClr val="333333"/>
              </a:solidFill>
              <a:effectLst/>
              <a:latin typeface="Hiragino Kaku Gothic ProN"/>
            </a:endParaRPr>
          </a:p>
          <a:p>
            <a:pPr marL="0" indent="0">
              <a:buNone/>
            </a:pPr>
            <a:r>
              <a:rPr lang="ja-JP" altLang="en-US" sz="3600" b="1" u="sng" dirty="0">
                <a:solidFill>
                  <a:srgbClr val="EAB200"/>
                </a:solidFill>
                <a:latin typeface="Hiragino Kaku Gothic ProN"/>
              </a:rPr>
              <a:t>臨界温度以上</a:t>
            </a:r>
            <a:r>
              <a:rPr lang="ja-JP" altLang="en-US" sz="3600" dirty="0">
                <a:solidFill>
                  <a:srgbClr val="333333"/>
                </a:solidFill>
                <a:latin typeface="Hiragino Kaku Gothic ProN"/>
              </a:rPr>
              <a:t>では、圧力をどんなに上げても気体を</a:t>
            </a:r>
            <a:r>
              <a:rPr lang="ja-JP" altLang="en-US" sz="3600" b="1" u="sng" dirty="0">
                <a:solidFill>
                  <a:srgbClr val="EAB200"/>
                </a:solidFill>
                <a:latin typeface="Hiragino Kaku Gothic ProN"/>
              </a:rPr>
              <a:t>液化することはできない</a:t>
            </a:r>
            <a:endParaRPr lang="ja-JP" altLang="en-US" b="1" u="sng" dirty="0">
              <a:solidFill>
                <a:srgbClr val="EAB200"/>
              </a:solidFill>
            </a:endParaRPr>
          </a:p>
        </p:txBody>
      </p:sp>
      <p:sp>
        <p:nvSpPr>
          <p:cNvPr id="10" name="テキスト ボックス 9">
            <a:extLst>
              <a:ext uri="{FF2B5EF4-FFF2-40B4-BE49-F238E27FC236}">
                <a16:creationId xmlns:a16="http://schemas.microsoft.com/office/drawing/2014/main" id="{E6CFD33E-2873-40E1-B82A-84D5D8895069}"/>
              </a:ext>
            </a:extLst>
          </p:cNvPr>
          <p:cNvSpPr txBox="1"/>
          <p:nvPr/>
        </p:nvSpPr>
        <p:spPr>
          <a:xfrm>
            <a:off x="66349" y="1100741"/>
            <a:ext cx="8277986" cy="584775"/>
          </a:xfrm>
          <a:prstGeom prst="rect">
            <a:avLst/>
          </a:prstGeom>
          <a:noFill/>
        </p:spPr>
        <p:txBody>
          <a:bodyPr wrap="square">
            <a:spAutoFit/>
          </a:bodyPr>
          <a:lstStyle/>
          <a:p>
            <a:r>
              <a:rPr kumimoji="1"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臨界現象</a:t>
            </a:r>
            <a:endParaRPr kumimoji="1" lang="en-US" altLang="ja-JP" sz="3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E0F40272-3C62-450E-AEB0-EBC5CAF3DBDF}"/>
              </a:ext>
            </a:extLst>
          </p:cNvPr>
          <p:cNvSpPr/>
          <p:nvPr/>
        </p:nvSpPr>
        <p:spPr>
          <a:xfrm>
            <a:off x="45203" y="1141809"/>
            <a:ext cx="86927" cy="404813"/>
          </a:xfrm>
          <a:prstGeom prst="rect">
            <a:avLst/>
          </a:prstGeom>
          <a:solidFill>
            <a:srgbClr val="6B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コンテンツ プレースホルダー 5">
            <a:extLst>
              <a:ext uri="{FF2B5EF4-FFF2-40B4-BE49-F238E27FC236}">
                <a16:creationId xmlns:a16="http://schemas.microsoft.com/office/drawing/2014/main" id="{27317F79-50C8-46AA-AF97-FDCC0AF44CD3}"/>
              </a:ext>
            </a:extLst>
          </p:cNvPr>
          <p:cNvSpPr txBox="1">
            <a:spLocks/>
          </p:cNvSpPr>
          <p:nvPr/>
        </p:nvSpPr>
        <p:spPr>
          <a:xfrm>
            <a:off x="714016" y="5299063"/>
            <a:ext cx="2209755" cy="584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b="1" dirty="0">
                <a:solidFill>
                  <a:schemeClr val="accent1">
                    <a:lumMod val="75000"/>
                  </a:schemeClr>
                </a:solidFill>
              </a:rPr>
              <a:t>ちなみに</a:t>
            </a:r>
          </a:p>
        </p:txBody>
      </p:sp>
      <p:sp>
        <p:nvSpPr>
          <p:cNvPr id="88" name="コンテンツ プレースホルダー 5">
            <a:extLst>
              <a:ext uri="{FF2B5EF4-FFF2-40B4-BE49-F238E27FC236}">
                <a16:creationId xmlns:a16="http://schemas.microsoft.com/office/drawing/2014/main" id="{641A70CA-4AB6-411A-B84F-A7C0A1F647A2}"/>
              </a:ext>
            </a:extLst>
          </p:cNvPr>
          <p:cNvSpPr txBox="1">
            <a:spLocks/>
          </p:cNvSpPr>
          <p:nvPr/>
        </p:nvSpPr>
        <p:spPr>
          <a:xfrm>
            <a:off x="1246773" y="5715068"/>
            <a:ext cx="8569776" cy="742054"/>
          </a:xfrm>
          <a:prstGeom prst="rect">
            <a:avLst/>
          </a:prstGeom>
          <a:solidFill>
            <a:schemeClr val="bg1">
              <a:lumMod val="95000"/>
            </a:schemeClr>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b="1" u="sng" dirty="0">
                <a:solidFill>
                  <a:schemeClr val="accent1">
                    <a:lumMod val="75000"/>
                  </a:schemeClr>
                </a:solidFill>
              </a:rPr>
              <a:t>メタン</a:t>
            </a:r>
            <a:r>
              <a:rPr lang="ja-JP" altLang="en-US" sz="2000" dirty="0">
                <a:solidFill>
                  <a:schemeClr val="accent1">
                    <a:lumMod val="75000"/>
                  </a:schemeClr>
                </a:solidFill>
              </a:rPr>
              <a:t>の</a:t>
            </a:r>
            <a:r>
              <a:rPr lang="ja-JP" altLang="en-US" sz="2000" b="1" u="sng" dirty="0">
                <a:solidFill>
                  <a:schemeClr val="accent1">
                    <a:lumMod val="75000"/>
                  </a:schemeClr>
                </a:solidFill>
              </a:rPr>
              <a:t>臨界温度</a:t>
            </a:r>
            <a:r>
              <a:rPr lang="ja-JP" altLang="en-US" sz="2000" dirty="0">
                <a:solidFill>
                  <a:schemeClr val="accent1">
                    <a:lumMod val="75000"/>
                  </a:schemeClr>
                </a:solidFill>
              </a:rPr>
              <a:t>は</a:t>
            </a:r>
            <a:r>
              <a:rPr lang="ja-JP" altLang="en-US" sz="2000" b="1" u="sng" dirty="0">
                <a:solidFill>
                  <a:schemeClr val="accent1">
                    <a:lumMod val="75000"/>
                  </a:schemeClr>
                </a:solidFill>
              </a:rPr>
              <a:t>ー</a:t>
            </a:r>
            <a:r>
              <a:rPr lang="en-US" altLang="ja-JP" sz="2000" b="1" u="sng" dirty="0">
                <a:solidFill>
                  <a:schemeClr val="accent1">
                    <a:lumMod val="75000"/>
                  </a:schemeClr>
                </a:solidFill>
              </a:rPr>
              <a:t>82</a:t>
            </a:r>
            <a:r>
              <a:rPr lang="ja-JP" altLang="en-US" sz="2000" b="1" u="sng" dirty="0">
                <a:solidFill>
                  <a:schemeClr val="accent1">
                    <a:lumMod val="75000"/>
                  </a:schemeClr>
                </a:solidFill>
              </a:rPr>
              <a:t>℃</a:t>
            </a:r>
            <a:r>
              <a:rPr lang="ja-JP" altLang="en-US" sz="2000" dirty="0">
                <a:solidFill>
                  <a:schemeClr val="accent1">
                    <a:lumMod val="75000"/>
                  </a:schemeClr>
                </a:solidFill>
              </a:rPr>
              <a:t>のため、</a:t>
            </a:r>
            <a:r>
              <a:rPr lang="ja-JP" altLang="en-US" sz="2000" b="1" u="sng" dirty="0">
                <a:solidFill>
                  <a:schemeClr val="accent1">
                    <a:lumMod val="75000"/>
                  </a:schemeClr>
                </a:solidFill>
              </a:rPr>
              <a:t>常温ではいくら圧縮しても液化できない</a:t>
            </a:r>
            <a:endParaRPr lang="en-US" altLang="ja-JP" sz="2000" b="1" u="sng" dirty="0">
              <a:solidFill>
                <a:schemeClr val="accent1">
                  <a:lumMod val="75000"/>
                </a:schemeClr>
              </a:solidFill>
            </a:endParaRPr>
          </a:p>
          <a:p>
            <a:pPr marL="0" indent="0">
              <a:buFont typeface="Arial" panose="020B0604020202020204" pitchFamily="34" charset="0"/>
              <a:buNone/>
            </a:pPr>
            <a:r>
              <a:rPr lang="en-US" altLang="ja-JP" sz="2000" dirty="0"/>
              <a:t>※</a:t>
            </a:r>
            <a:r>
              <a:rPr lang="ja-JP" altLang="en-US" sz="2000" dirty="0"/>
              <a:t>ガス技術、製造の分野で出題あり</a:t>
            </a:r>
          </a:p>
        </p:txBody>
      </p:sp>
      <p:sp>
        <p:nvSpPr>
          <p:cNvPr id="13" name="L 字 12">
            <a:extLst>
              <a:ext uri="{FF2B5EF4-FFF2-40B4-BE49-F238E27FC236}">
                <a16:creationId xmlns:a16="http://schemas.microsoft.com/office/drawing/2014/main" id="{7D433466-2172-4A00-BDDE-A2784540E87A}"/>
              </a:ext>
            </a:extLst>
          </p:cNvPr>
          <p:cNvSpPr/>
          <p:nvPr/>
        </p:nvSpPr>
        <p:spPr>
          <a:xfrm rot="13518342">
            <a:off x="1033544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L 字 13">
            <a:extLst>
              <a:ext uri="{FF2B5EF4-FFF2-40B4-BE49-F238E27FC236}">
                <a16:creationId xmlns:a16="http://schemas.microsoft.com/office/drawing/2014/main" id="{1D3345ED-9D82-4A8E-B80E-2A55F434F88C}"/>
              </a:ext>
            </a:extLst>
          </p:cNvPr>
          <p:cNvSpPr/>
          <p:nvPr/>
        </p:nvSpPr>
        <p:spPr>
          <a:xfrm rot="13518342">
            <a:off x="10043067"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L 字 14">
            <a:extLst>
              <a:ext uri="{FF2B5EF4-FFF2-40B4-BE49-F238E27FC236}">
                <a16:creationId xmlns:a16="http://schemas.microsoft.com/office/drawing/2014/main" id="{BF32CEB4-3AD1-4796-B2CD-E13F5D1B92B2}"/>
              </a:ext>
            </a:extLst>
          </p:cNvPr>
          <p:cNvSpPr/>
          <p:nvPr/>
        </p:nvSpPr>
        <p:spPr>
          <a:xfrm rot="13518342">
            <a:off x="9752449" y="312008"/>
            <a:ext cx="464846" cy="461557"/>
          </a:xfrm>
          <a:prstGeom prst="corner">
            <a:avLst>
              <a:gd name="adj1" fmla="val 32577"/>
              <a:gd name="adj2" fmla="val 3253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L 字 15">
            <a:extLst>
              <a:ext uri="{FF2B5EF4-FFF2-40B4-BE49-F238E27FC236}">
                <a16:creationId xmlns:a16="http://schemas.microsoft.com/office/drawing/2014/main" id="{3446A298-9546-4350-B44D-980924B69463}"/>
              </a:ext>
            </a:extLst>
          </p:cNvPr>
          <p:cNvSpPr/>
          <p:nvPr/>
        </p:nvSpPr>
        <p:spPr>
          <a:xfrm rot="13518342">
            <a:off x="946183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L 字 16">
            <a:extLst>
              <a:ext uri="{FF2B5EF4-FFF2-40B4-BE49-F238E27FC236}">
                <a16:creationId xmlns:a16="http://schemas.microsoft.com/office/drawing/2014/main" id="{168948AE-A960-402A-BAD3-4E3C43925C4D}"/>
              </a:ext>
            </a:extLst>
          </p:cNvPr>
          <p:cNvSpPr/>
          <p:nvPr/>
        </p:nvSpPr>
        <p:spPr>
          <a:xfrm rot="13518342">
            <a:off x="9171212"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L 字 17">
            <a:extLst>
              <a:ext uri="{FF2B5EF4-FFF2-40B4-BE49-F238E27FC236}">
                <a16:creationId xmlns:a16="http://schemas.microsoft.com/office/drawing/2014/main" id="{2568F748-81E9-40E2-B9F9-A8BBD1522C07}"/>
              </a:ext>
            </a:extLst>
          </p:cNvPr>
          <p:cNvSpPr/>
          <p:nvPr/>
        </p:nvSpPr>
        <p:spPr>
          <a:xfrm rot="13518342">
            <a:off x="8878840"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L 字 18">
            <a:extLst>
              <a:ext uri="{FF2B5EF4-FFF2-40B4-BE49-F238E27FC236}">
                <a16:creationId xmlns:a16="http://schemas.microsoft.com/office/drawing/2014/main" id="{A301AB15-2F8B-41E0-AA46-BDD202C983D3}"/>
              </a:ext>
            </a:extLst>
          </p:cNvPr>
          <p:cNvSpPr/>
          <p:nvPr/>
        </p:nvSpPr>
        <p:spPr>
          <a:xfrm rot="13518342">
            <a:off x="8588222"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L 字 19">
            <a:extLst>
              <a:ext uri="{FF2B5EF4-FFF2-40B4-BE49-F238E27FC236}">
                <a16:creationId xmlns:a16="http://schemas.microsoft.com/office/drawing/2014/main" id="{E7799DAB-407A-44E5-9554-8788838034AD}"/>
              </a:ext>
            </a:extLst>
          </p:cNvPr>
          <p:cNvSpPr/>
          <p:nvPr/>
        </p:nvSpPr>
        <p:spPr>
          <a:xfrm rot="13518342">
            <a:off x="8297603"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L 字 20">
            <a:extLst>
              <a:ext uri="{FF2B5EF4-FFF2-40B4-BE49-F238E27FC236}">
                <a16:creationId xmlns:a16="http://schemas.microsoft.com/office/drawing/2014/main" id="{377D7378-D01B-4DD1-8CB1-D403A796DB4E}"/>
              </a:ext>
            </a:extLst>
          </p:cNvPr>
          <p:cNvSpPr/>
          <p:nvPr/>
        </p:nvSpPr>
        <p:spPr>
          <a:xfrm rot="13518342">
            <a:off x="8006985"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L 字 21">
            <a:extLst>
              <a:ext uri="{FF2B5EF4-FFF2-40B4-BE49-F238E27FC236}">
                <a16:creationId xmlns:a16="http://schemas.microsoft.com/office/drawing/2014/main" id="{B892064F-FBC8-4E9B-8FC1-209FAD381B66}"/>
              </a:ext>
            </a:extLst>
          </p:cNvPr>
          <p:cNvSpPr/>
          <p:nvPr/>
        </p:nvSpPr>
        <p:spPr>
          <a:xfrm rot="13518342">
            <a:off x="10624304" y="31645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61301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ABE34D-4D57-4C6B-99E6-F6A776E57EC1}"/>
              </a:ext>
            </a:extLst>
          </p:cNvPr>
          <p:cNvSpPr>
            <a:spLocks noGrp="1"/>
          </p:cNvSpPr>
          <p:nvPr>
            <p:ph type="title"/>
          </p:nvPr>
        </p:nvSpPr>
        <p:spPr/>
        <p:txBody>
          <a:bodyPr/>
          <a:lstStyle/>
          <a:p>
            <a:r>
              <a:rPr kumimoji="1" lang="ja-JP" altLang="en-US" dirty="0"/>
              <a:t>基礎　</a:t>
            </a:r>
            <a:r>
              <a:rPr kumimoji="1" lang="en-US" altLang="ja-JP" dirty="0"/>
              <a:t>part</a:t>
            </a:r>
            <a:r>
              <a:rPr kumimoji="1" lang="ja-JP" altLang="en-US" dirty="0"/>
              <a:t>１　気体の性質</a:t>
            </a:r>
          </a:p>
        </p:txBody>
      </p:sp>
      <p:sp>
        <p:nvSpPr>
          <p:cNvPr id="6" name="コンテンツ プレースホルダー 5">
            <a:extLst>
              <a:ext uri="{FF2B5EF4-FFF2-40B4-BE49-F238E27FC236}">
                <a16:creationId xmlns:a16="http://schemas.microsoft.com/office/drawing/2014/main" id="{6B31834D-3CB7-490D-B7FB-7179DBBE79F3}"/>
              </a:ext>
            </a:extLst>
          </p:cNvPr>
          <p:cNvSpPr>
            <a:spLocks noGrp="1"/>
          </p:cNvSpPr>
          <p:nvPr>
            <p:ph idx="1"/>
          </p:nvPr>
        </p:nvSpPr>
        <p:spPr>
          <a:xfrm>
            <a:off x="762896" y="1830329"/>
            <a:ext cx="10515600" cy="584775"/>
          </a:xfrm>
        </p:spPr>
        <p:txBody>
          <a:bodyPr>
            <a:normAutofit lnSpcReduction="10000"/>
          </a:bodyPr>
          <a:lstStyle/>
          <a:p>
            <a:pPr marL="0" indent="0">
              <a:buNone/>
            </a:pPr>
            <a:r>
              <a:rPr lang="ja-JP" altLang="en-US" sz="3600" b="0" i="0" dirty="0">
                <a:solidFill>
                  <a:srgbClr val="333333"/>
                </a:solidFill>
                <a:effectLst/>
                <a:latin typeface="Hiragino Kaku Gothic ProN"/>
              </a:rPr>
              <a:t>温度が一定の時、気体の</a:t>
            </a:r>
            <a:r>
              <a:rPr lang="ja-JP" altLang="en-US" sz="3600" b="1" i="0" u="sng" dirty="0">
                <a:solidFill>
                  <a:srgbClr val="EAB200"/>
                </a:solidFill>
                <a:effectLst/>
                <a:latin typeface="Hiragino Kaku Gothic ProN"/>
              </a:rPr>
              <a:t>圧力</a:t>
            </a:r>
            <a:r>
              <a:rPr lang="ja-JP" altLang="en-US" sz="3600" b="0" i="0" dirty="0">
                <a:solidFill>
                  <a:srgbClr val="333333"/>
                </a:solidFill>
                <a:effectLst/>
                <a:latin typeface="Hiragino Kaku Gothic ProN"/>
              </a:rPr>
              <a:t>と</a:t>
            </a:r>
            <a:r>
              <a:rPr lang="ja-JP" altLang="en-US" sz="3600" b="1" i="0" u="sng" dirty="0">
                <a:solidFill>
                  <a:srgbClr val="EAB200"/>
                </a:solidFill>
                <a:effectLst/>
                <a:latin typeface="Hiragino Kaku Gothic ProN"/>
              </a:rPr>
              <a:t>体積</a:t>
            </a:r>
            <a:r>
              <a:rPr lang="ja-JP" altLang="en-US" sz="3600" b="0" i="0" dirty="0">
                <a:solidFill>
                  <a:srgbClr val="333333"/>
                </a:solidFill>
                <a:effectLst/>
                <a:latin typeface="Hiragino Kaku Gothic ProN"/>
              </a:rPr>
              <a:t>は</a:t>
            </a:r>
            <a:r>
              <a:rPr lang="ja-JP" altLang="en-US" sz="3600" b="1" i="0" u="sng" dirty="0">
                <a:solidFill>
                  <a:srgbClr val="EAB200"/>
                </a:solidFill>
                <a:effectLst/>
                <a:latin typeface="Hiragino Kaku Gothic ProN"/>
              </a:rPr>
              <a:t>反比例</a:t>
            </a:r>
            <a:r>
              <a:rPr lang="ja-JP" altLang="en-US" sz="3600" b="0" i="0" dirty="0">
                <a:solidFill>
                  <a:srgbClr val="333333"/>
                </a:solidFill>
                <a:effectLst/>
                <a:latin typeface="Hiragino Kaku Gothic ProN"/>
              </a:rPr>
              <a:t>する</a:t>
            </a:r>
          </a:p>
          <a:p>
            <a:pPr marL="0" indent="0">
              <a:buNone/>
            </a:pPr>
            <a:endParaRPr lang="ja-JP" altLang="en-US" dirty="0"/>
          </a:p>
        </p:txBody>
      </p:sp>
      <p:sp>
        <p:nvSpPr>
          <p:cNvPr id="10" name="テキスト ボックス 9">
            <a:extLst>
              <a:ext uri="{FF2B5EF4-FFF2-40B4-BE49-F238E27FC236}">
                <a16:creationId xmlns:a16="http://schemas.microsoft.com/office/drawing/2014/main" id="{E6CFD33E-2873-40E1-B82A-84D5D8895069}"/>
              </a:ext>
            </a:extLst>
          </p:cNvPr>
          <p:cNvSpPr txBox="1"/>
          <p:nvPr/>
        </p:nvSpPr>
        <p:spPr>
          <a:xfrm>
            <a:off x="66349" y="1100741"/>
            <a:ext cx="8277986" cy="584775"/>
          </a:xfrm>
          <a:prstGeom prst="rect">
            <a:avLst/>
          </a:prstGeom>
          <a:noFill/>
        </p:spPr>
        <p:txBody>
          <a:bodyPr wrap="square">
            <a:spAutoFit/>
          </a:bodyPr>
          <a:lstStyle/>
          <a:p>
            <a:r>
              <a:rPr kumimoji="1"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ボイルの法則</a:t>
            </a:r>
            <a:endParaRPr kumimoji="1" lang="en-US" altLang="ja-JP" sz="3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E0F40272-3C62-450E-AEB0-EBC5CAF3DBDF}"/>
              </a:ext>
            </a:extLst>
          </p:cNvPr>
          <p:cNvSpPr/>
          <p:nvPr/>
        </p:nvSpPr>
        <p:spPr>
          <a:xfrm>
            <a:off x="45203" y="1141809"/>
            <a:ext cx="86927" cy="404813"/>
          </a:xfrm>
          <a:prstGeom prst="rect">
            <a:avLst/>
          </a:prstGeom>
          <a:solidFill>
            <a:srgbClr val="6B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コンテンツ プレースホルダー 5">
            <a:extLst>
              <a:ext uri="{FF2B5EF4-FFF2-40B4-BE49-F238E27FC236}">
                <a16:creationId xmlns:a16="http://schemas.microsoft.com/office/drawing/2014/main" id="{04CC4CB8-833F-47C7-9B3A-4D183478DFEF}"/>
              </a:ext>
            </a:extLst>
          </p:cNvPr>
          <p:cNvSpPr txBox="1">
            <a:spLocks/>
          </p:cNvSpPr>
          <p:nvPr/>
        </p:nvSpPr>
        <p:spPr>
          <a:xfrm>
            <a:off x="945777" y="2675965"/>
            <a:ext cx="4228651" cy="2390887"/>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600" b="1" i="0" dirty="0">
                <a:solidFill>
                  <a:schemeClr val="accent1">
                    <a:lumMod val="75000"/>
                  </a:schemeClr>
                </a:solidFill>
                <a:effectLst/>
              </a:rPr>
              <a:t>計算式</a:t>
            </a:r>
            <a:endParaRPr lang="en-US" altLang="ja-JP" sz="3600" b="1" i="0" dirty="0">
              <a:solidFill>
                <a:schemeClr val="accent1">
                  <a:lumMod val="75000"/>
                </a:schemeClr>
              </a:solidFill>
              <a:effectLst/>
            </a:endParaRPr>
          </a:p>
          <a:p>
            <a:pPr marL="0" indent="0">
              <a:buFont typeface="Arial" panose="020B0604020202020204" pitchFamily="34" charset="0"/>
              <a:buNone/>
            </a:pPr>
            <a:r>
              <a:rPr lang="en-US" altLang="ja-JP" sz="3600" b="1" i="0" dirty="0">
                <a:solidFill>
                  <a:schemeClr val="accent1">
                    <a:lumMod val="75000"/>
                  </a:schemeClr>
                </a:solidFill>
                <a:effectLst/>
              </a:rPr>
              <a:t>P×V</a:t>
            </a:r>
            <a:r>
              <a:rPr lang="ja-JP" altLang="en-US" sz="3600" b="1" i="0" dirty="0">
                <a:solidFill>
                  <a:schemeClr val="accent1">
                    <a:lumMod val="75000"/>
                  </a:schemeClr>
                </a:solidFill>
                <a:effectLst/>
              </a:rPr>
              <a:t>＝一定</a:t>
            </a:r>
            <a:r>
              <a:rPr lang="ja-JP" altLang="en-US" sz="3600" dirty="0">
                <a:solidFill>
                  <a:schemeClr val="accent1">
                    <a:lumMod val="75000"/>
                  </a:schemeClr>
                </a:solidFill>
              </a:rPr>
              <a:t/>
            </a:r>
            <a:br>
              <a:rPr lang="ja-JP" altLang="en-US" sz="3600" dirty="0">
                <a:solidFill>
                  <a:schemeClr val="accent1">
                    <a:lumMod val="75000"/>
                  </a:schemeClr>
                </a:solidFill>
              </a:rPr>
            </a:br>
            <a:r>
              <a:rPr lang="en-US" altLang="ja-JP" sz="3600" b="1" i="0" dirty="0">
                <a:solidFill>
                  <a:schemeClr val="accent1">
                    <a:lumMod val="75000"/>
                  </a:schemeClr>
                </a:solidFill>
                <a:effectLst/>
              </a:rPr>
              <a:t>P</a:t>
            </a:r>
            <a:r>
              <a:rPr lang="ja-JP" altLang="en-US" sz="2000" b="1" i="0" dirty="0">
                <a:solidFill>
                  <a:schemeClr val="accent1">
                    <a:lumMod val="75000"/>
                  </a:schemeClr>
                </a:solidFill>
                <a:effectLst/>
              </a:rPr>
              <a:t>１</a:t>
            </a:r>
            <a:r>
              <a:rPr lang="en-US" altLang="ja-JP" sz="3600" b="1" i="0" dirty="0">
                <a:solidFill>
                  <a:schemeClr val="accent1">
                    <a:lumMod val="75000"/>
                  </a:schemeClr>
                </a:solidFill>
                <a:effectLst/>
              </a:rPr>
              <a:t>×V</a:t>
            </a:r>
            <a:r>
              <a:rPr lang="en-US" altLang="ja-JP" sz="2000" b="1" i="0" dirty="0">
                <a:solidFill>
                  <a:schemeClr val="accent1">
                    <a:lumMod val="75000"/>
                  </a:schemeClr>
                </a:solidFill>
                <a:effectLst/>
              </a:rPr>
              <a:t>1</a:t>
            </a:r>
            <a:r>
              <a:rPr lang="ja-JP" altLang="en-US" sz="3600" b="1" i="0" dirty="0">
                <a:solidFill>
                  <a:schemeClr val="accent1">
                    <a:lumMod val="75000"/>
                  </a:schemeClr>
                </a:solidFill>
                <a:effectLst/>
              </a:rPr>
              <a:t>＝</a:t>
            </a:r>
            <a:r>
              <a:rPr lang="en-US" altLang="ja-JP" sz="3600" b="1" i="0" dirty="0">
                <a:solidFill>
                  <a:schemeClr val="accent1">
                    <a:lumMod val="75000"/>
                  </a:schemeClr>
                </a:solidFill>
                <a:effectLst/>
              </a:rPr>
              <a:t>P</a:t>
            </a:r>
            <a:r>
              <a:rPr lang="en-US" altLang="ja-JP" sz="2000" b="1" i="0" dirty="0">
                <a:solidFill>
                  <a:schemeClr val="accent1">
                    <a:lumMod val="75000"/>
                  </a:schemeClr>
                </a:solidFill>
                <a:effectLst/>
              </a:rPr>
              <a:t>2</a:t>
            </a:r>
            <a:r>
              <a:rPr lang="en-US" altLang="ja-JP" sz="3600" b="1" i="0" dirty="0">
                <a:solidFill>
                  <a:schemeClr val="accent1">
                    <a:lumMod val="75000"/>
                  </a:schemeClr>
                </a:solidFill>
                <a:effectLst/>
              </a:rPr>
              <a:t>×V</a:t>
            </a:r>
            <a:r>
              <a:rPr lang="en-US" altLang="ja-JP" sz="2000" b="1" i="0" dirty="0">
                <a:solidFill>
                  <a:schemeClr val="accent1">
                    <a:lumMod val="75000"/>
                  </a:schemeClr>
                </a:solidFill>
                <a:effectLst/>
              </a:rPr>
              <a:t>2</a:t>
            </a:r>
            <a:r>
              <a:rPr lang="en-US" altLang="ja-JP" sz="3600" dirty="0"/>
              <a:t/>
            </a:r>
            <a:br>
              <a:rPr lang="en-US" altLang="ja-JP" sz="3600" dirty="0"/>
            </a:br>
            <a:r>
              <a:rPr lang="en-US" altLang="ja-JP" sz="3600" b="1" i="0" dirty="0">
                <a:solidFill>
                  <a:srgbClr val="333333"/>
                </a:solidFill>
                <a:effectLst/>
              </a:rPr>
              <a:t>P</a:t>
            </a:r>
            <a:r>
              <a:rPr lang="ja-JP" altLang="en-US" sz="3600" b="1" i="0" dirty="0">
                <a:solidFill>
                  <a:srgbClr val="333333"/>
                </a:solidFill>
                <a:effectLst/>
              </a:rPr>
              <a:t>：圧力　</a:t>
            </a:r>
            <a:r>
              <a:rPr lang="en-US" altLang="ja-JP" sz="3600" b="1" i="0" dirty="0">
                <a:solidFill>
                  <a:srgbClr val="333333"/>
                </a:solidFill>
                <a:effectLst/>
              </a:rPr>
              <a:t>V</a:t>
            </a:r>
            <a:r>
              <a:rPr lang="ja-JP" altLang="en-US" sz="3600" b="1" i="0" dirty="0">
                <a:solidFill>
                  <a:srgbClr val="333333"/>
                </a:solidFill>
                <a:effectLst/>
              </a:rPr>
              <a:t>：体積</a:t>
            </a:r>
            <a:endParaRPr lang="ja-JP" altLang="en-US" sz="3600" dirty="0"/>
          </a:p>
        </p:txBody>
      </p:sp>
      <p:pic>
        <p:nvPicPr>
          <p:cNvPr id="4" name="図 3">
            <a:extLst>
              <a:ext uri="{FF2B5EF4-FFF2-40B4-BE49-F238E27FC236}">
                <a16:creationId xmlns:a16="http://schemas.microsoft.com/office/drawing/2014/main" id="{83270DF6-6D6A-4B11-8D49-7B05CFE4C43D}"/>
              </a:ext>
            </a:extLst>
          </p:cNvPr>
          <p:cNvPicPr>
            <a:picLocks noChangeAspect="1"/>
          </p:cNvPicPr>
          <p:nvPr/>
        </p:nvPicPr>
        <p:blipFill>
          <a:blip r:embed="rId3"/>
          <a:stretch>
            <a:fillRect/>
          </a:stretch>
        </p:blipFill>
        <p:spPr>
          <a:xfrm>
            <a:off x="5548771" y="2764715"/>
            <a:ext cx="5697452" cy="2470145"/>
          </a:xfrm>
          <a:prstGeom prst="rect">
            <a:avLst/>
          </a:prstGeom>
        </p:spPr>
      </p:pic>
      <p:sp>
        <p:nvSpPr>
          <p:cNvPr id="12" name="テキスト ボックス 11">
            <a:extLst>
              <a:ext uri="{FF2B5EF4-FFF2-40B4-BE49-F238E27FC236}">
                <a16:creationId xmlns:a16="http://schemas.microsoft.com/office/drawing/2014/main" id="{12B96438-2D91-4816-B008-20EA4A50A296}"/>
              </a:ext>
            </a:extLst>
          </p:cNvPr>
          <p:cNvSpPr txBox="1"/>
          <p:nvPr/>
        </p:nvSpPr>
        <p:spPr>
          <a:xfrm>
            <a:off x="1432570" y="5416463"/>
            <a:ext cx="8937801" cy="954107"/>
          </a:xfrm>
          <a:prstGeom prst="rect">
            <a:avLst/>
          </a:prstGeom>
          <a:noFill/>
          <a:ln w="19050">
            <a:solidFill>
              <a:schemeClr val="bg2">
                <a:lumMod val="25000"/>
              </a:schemeClr>
            </a:solidFill>
          </a:ln>
        </p:spPr>
        <p:txBody>
          <a:bodyPr wrap="square">
            <a:spAutoFit/>
          </a:bodyPr>
          <a:lstStyle/>
          <a:p>
            <a:pPr algn="l"/>
            <a:r>
              <a:rPr lang="ja-JP" altLang="en-US" sz="2800" b="0" i="0" dirty="0">
                <a:solidFill>
                  <a:srgbClr val="333333"/>
                </a:solidFill>
                <a:effectLst/>
                <a:latin typeface="メイリオ" panose="020B0604030504040204" pitchFamily="50" charset="-128"/>
                <a:ea typeface="メイリオ" panose="020B0604030504040204" pitchFamily="50" charset="-128"/>
              </a:rPr>
              <a:t>温度が一定の場合</a:t>
            </a:r>
            <a:r>
              <a:rPr lang="ja-JP" altLang="en-US" sz="2800" b="1" i="0" dirty="0">
                <a:solidFill>
                  <a:srgbClr val="EAB200"/>
                </a:solidFill>
                <a:effectLst/>
                <a:latin typeface="メイリオ" panose="020B0604030504040204" pitchFamily="50" charset="-128"/>
                <a:ea typeface="メイリオ" panose="020B0604030504040204" pitchFamily="50" charset="-128"/>
              </a:rPr>
              <a:t>圧力が高</a:t>
            </a:r>
            <a:r>
              <a:rPr lang="ja-JP" altLang="en-US" sz="2800" b="1" dirty="0">
                <a:solidFill>
                  <a:srgbClr val="EAB200"/>
                </a:solidFill>
                <a:latin typeface="メイリオ" panose="020B0604030504040204" pitchFamily="50" charset="-128"/>
                <a:ea typeface="メイリオ" panose="020B0604030504040204" pitchFamily="50" charset="-128"/>
              </a:rPr>
              <a:t>くなる</a:t>
            </a:r>
            <a:r>
              <a:rPr lang="ja-JP" altLang="en-US" sz="2800" dirty="0">
                <a:latin typeface="メイリオ" panose="020B0604030504040204" pitchFamily="50" charset="-128"/>
                <a:ea typeface="メイリオ" panose="020B0604030504040204" pitchFamily="50" charset="-128"/>
              </a:rPr>
              <a:t>と</a:t>
            </a:r>
            <a:r>
              <a:rPr lang="ja-JP" altLang="en-US" sz="2800" b="1" i="0" dirty="0">
                <a:solidFill>
                  <a:srgbClr val="EAB200"/>
                </a:solidFill>
                <a:effectLst/>
                <a:latin typeface="メイリオ" panose="020B0604030504040204" pitchFamily="50" charset="-128"/>
                <a:ea typeface="メイリオ" panose="020B0604030504040204" pitchFamily="50" charset="-128"/>
              </a:rPr>
              <a:t>体積</a:t>
            </a:r>
            <a:r>
              <a:rPr lang="ja-JP" altLang="en-US" sz="2800" i="0" dirty="0">
                <a:effectLst/>
                <a:latin typeface="メイリオ" panose="020B0604030504040204" pitchFamily="50" charset="-128"/>
                <a:ea typeface="メイリオ" panose="020B0604030504040204" pitchFamily="50" charset="-128"/>
              </a:rPr>
              <a:t>は</a:t>
            </a:r>
            <a:r>
              <a:rPr lang="ja-JP" altLang="en-US" sz="2800" b="1" i="0" dirty="0">
                <a:solidFill>
                  <a:srgbClr val="EAB200"/>
                </a:solidFill>
                <a:effectLst/>
                <a:latin typeface="メイリオ" panose="020B0604030504040204" pitchFamily="50" charset="-128"/>
                <a:ea typeface="メイリオ" panose="020B0604030504040204" pitchFamily="50" charset="-128"/>
              </a:rPr>
              <a:t>小さく</a:t>
            </a:r>
            <a:r>
              <a:rPr lang="ja-JP" altLang="en-US" sz="2800" b="0" i="0" dirty="0">
                <a:solidFill>
                  <a:srgbClr val="333333"/>
                </a:solidFill>
                <a:effectLst/>
                <a:latin typeface="メイリオ" panose="020B0604030504040204" pitchFamily="50" charset="-128"/>
                <a:ea typeface="メイリオ" panose="020B0604030504040204" pitchFamily="50" charset="-128"/>
              </a:rPr>
              <a:t>なる</a:t>
            </a:r>
          </a:p>
          <a:p>
            <a:pPr algn="l"/>
            <a:r>
              <a:rPr lang="ja-JP" altLang="en-US" sz="2800" b="0" i="0" dirty="0">
                <a:solidFill>
                  <a:srgbClr val="333333"/>
                </a:solidFill>
                <a:effectLst/>
                <a:latin typeface="メイリオ" panose="020B0604030504040204" pitchFamily="50" charset="-128"/>
                <a:ea typeface="メイリオ" panose="020B0604030504040204" pitchFamily="50" charset="-128"/>
              </a:rPr>
              <a:t>圧力が</a:t>
            </a:r>
            <a:r>
              <a:rPr lang="ja-JP" altLang="en-US" sz="2800" b="1" i="0" dirty="0">
                <a:solidFill>
                  <a:srgbClr val="EAB200"/>
                </a:solidFill>
                <a:effectLst/>
                <a:latin typeface="メイリオ" panose="020B0604030504040204" pitchFamily="50" charset="-128"/>
                <a:ea typeface="メイリオ" panose="020B0604030504040204" pitchFamily="50" charset="-128"/>
              </a:rPr>
              <a:t>２倍</a:t>
            </a:r>
            <a:r>
              <a:rPr lang="ja-JP" altLang="en-US" sz="2800" b="0" i="0" dirty="0">
                <a:solidFill>
                  <a:srgbClr val="333333"/>
                </a:solidFill>
                <a:effectLst/>
                <a:latin typeface="メイリオ" panose="020B0604030504040204" pitchFamily="50" charset="-128"/>
                <a:ea typeface="メイリオ" panose="020B0604030504040204" pitchFamily="50" charset="-128"/>
              </a:rPr>
              <a:t>なら体積は</a:t>
            </a:r>
            <a:r>
              <a:rPr lang="ja-JP" altLang="en-US" sz="2800" b="1" i="0" dirty="0">
                <a:solidFill>
                  <a:srgbClr val="EAB200"/>
                </a:solidFill>
                <a:effectLst/>
                <a:latin typeface="メイリオ" panose="020B0604030504040204" pitchFamily="50" charset="-128"/>
                <a:ea typeface="メイリオ" panose="020B0604030504040204" pitchFamily="50" charset="-128"/>
              </a:rPr>
              <a:t>１／２倍</a:t>
            </a:r>
            <a:endParaRPr lang="ja-JP" altLang="en-US" sz="2800" b="0" i="0" dirty="0">
              <a:solidFill>
                <a:srgbClr val="EAB200"/>
              </a:solidFill>
              <a:effectLst/>
              <a:latin typeface="メイリオ" panose="020B0604030504040204" pitchFamily="50" charset="-128"/>
              <a:ea typeface="メイリオ" panose="020B0604030504040204" pitchFamily="50" charset="-128"/>
            </a:endParaRPr>
          </a:p>
        </p:txBody>
      </p:sp>
      <p:sp>
        <p:nvSpPr>
          <p:cNvPr id="25" name="L 字 24">
            <a:extLst>
              <a:ext uri="{FF2B5EF4-FFF2-40B4-BE49-F238E27FC236}">
                <a16:creationId xmlns:a16="http://schemas.microsoft.com/office/drawing/2014/main" id="{1B23EA22-28DB-49B3-B147-807C910B7455}"/>
              </a:ext>
            </a:extLst>
          </p:cNvPr>
          <p:cNvSpPr/>
          <p:nvPr/>
        </p:nvSpPr>
        <p:spPr>
          <a:xfrm rot="13518342">
            <a:off x="1033544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L 字 25">
            <a:extLst>
              <a:ext uri="{FF2B5EF4-FFF2-40B4-BE49-F238E27FC236}">
                <a16:creationId xmlns:a16="http://schemas.microsoft.com/office/drawing/2014/main" id="{221AE713-89BB-4CB4-97E2-F1B82743EAE5}"/>
              </a:ext>
            </a:extLst>
          </p:cNvPr>
          <p:cNvSpPr/>
          <p:nvPr/>
        </p:nvSpPr>
        <p:spPr>
          <a:xfrm rot="13518342">
            <a:off x="10043067"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L 字 26">
            <a:extLst>
              <a:ext uri="{FF2B5EF4-FFF2-40B4-BE49-F238E27FC236}">
                <a16:creationId xmlns:a16="http://schemas.microsoft.com/office/drawing/2014/main" id="{A2C28490-F3A2-4939-8496-F0931AC5AA10}"/>
              </a:ext>
            </a:extLst>
          </p:cNvPr>
          <p:cNvSpPr/>
          <p:nvPr/>
        </p:nvSpPr>
        <p:spPr>
          <a:xfrm rot="13518342">
            <a:off x="9752449"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L 字 27">
            <a:extLst>
              <a:ext uri="{FF2B5EF4-FFF2-40B4-BE49-F238E27FC236}">
                <a16:creationId xmlns:a16="http://schemas.microsoft.com/office/drawing/2014/main" id="{B2585314-B46B-470F-9407-C4F09AF2FC98}"/>
              </a:ext>
            </a:extLst>
          </p:cNvPr>
          <p:cNvSpPr/>
          <p:nvPr/>
        </p:nvSpPr>
        <p:spPr>
          <a:xfrm rot="13518342">
            <a:off x="946183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L 字 28">
            <a:extLst>
              <a:ext uri="{FF2B5EF4-FFF2-40B4-BE49-F238E27FC236}">
                <a16:creationId xmlns:a16="http://schemas.microsoft.com/office/drawing/2014/main" id="{9DA1BF2D-28C8-41FE-96EE-F87C72CCCA70}"/>
              </a:ext>
            </a:extLst>
          </p:cNvPr>
          <p:cNvSpPr/>
          <p:nvPr/>
        </p:nvSpPr>
        <p:spPr>
          <a:xfrm rot="13518342">
            <a:off x="9171212"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L 字 29">
            <a:extLst>
              <a:ext uri="{FF2B5EF4-FFF2-40B4-BE49-F238E27FC236}">
                <a16:creationId xmlns:a16="http://schemas.microsoft.com/office/drawing/2014/main" id="{6AA6593A-799E-4AF7-A764-05993C5C2806}"/>
              </a:ext>
            </a:extLst>
          </p:cNvPr>
          <p:cNvSpPr/>
          <p:nvPr/>
        </p:nvSpPr>
        <p:spPr>
          <a:xfrm rot="13518342">
            <a:off x="8878840"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L 字 30">
            <a:extLst>
              <a:ext uri="{FF2B5EF4-FFF2-40B4-BE49-F238E27FC236}">
                <a16:creationId xmlns:a16="http://schemas.microsoft.com/office/drawing/2014/main" id="{0D5D5C1C-3ED8-46A2-AF8B-48D09C251F91}"/>
              </a:ext>
            </a:extLst>
          </p:cNvPr>
          <p:cNvSpPr/>
          <p:nvPr/>
        </p:nvSpPr>
        <p:spPr>
          <a:xfrm rot="13518342">
            <a:off x="8588222"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L 字 31">
            <a:extLst>
              <a:ext uri="{FF2B5EF4-FFF2-40B4-BE49-F238E27FC236}">
                <a16:creationId xmlns:a16="http://schemas.microsoft.com/office/drawing/2014/main" id="{95EF5C08-C35F-4F7E-BAB4-F250545496F4}"/>
              </a:ext>
            </a:extLst>
          </p:cNvPr>
          <p:cNvSpPr/>
          <p:nvPr/>
        </p:nvSpPr>
        <p:spPr>
          <a:xfrm rot="13518342">
            <a:off x="8297603"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L 字 32">
            <a:extLst>
              <a:ext uri="{FF2B5EF4-FFF2-40B4-BE49-F238E27FC236}">
                <a16:creationId xmlns:a16="http://schemas.microsoft.com/office/drawing/2014/main" id="{8D43F4EF-A134-40C7-8051-5CF88FB9914F}"/>
              </a:ext>
            </a:extLst>
          </p:cNvPr>
          <p:cNvSpPr/>
          <p:nvPr/>
        </p:nvSpPr>
        <p:spPr>
          <a:xfrm rot="13518342">
            <a:off x="8006985" y="308685"/>
            <a:ext cx="464846" cy="461557"/>
          </a:xfrm>
          <a:prstGeom prst="corner">
            <a:avLst>
              <a:gd name="adj1" fmla="val 32577"/>
              <a:gd name="adj2" fmla="val 3253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L 字 33">
            <a:extLst>
              <a:ext uri="{FF2B5EF4-FFF2-40B4-BE49-F238E27FC236}">
                <a16:creationId xmlns:a16="http://schemas.microsoft.com/office/drawing/2014/main" id="{58382F7B-EE58-470F-8AB6-B16B7CC51238}"/>
              </a:ext>
            </a:extLst>
          </p:cNvPr>
          <p:cNvSpPr/>
          <p:nvPr/>
        </p:nvSpPr>
        <p:spPr>
          <a:xfrm rot="13518342">
            <a:off x="10624304" y="31645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40724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ABE34D-4D57-4C6B-99E6-F6A776E57EC1}"/>
              </a:ext>
            </a:extLst>
          </p:cNvPr>
          <p:cNvSpPr>
            <a:spLocks noGrp="1"/>
          </p:cNvSpPr>
          <p:nvPr>
            <p:ph type="title"/>
          </p:nvPr>
        </p:nvSpPr>
        <p:spPr/>
        <p:txBody>
          <a:bodyPr/>
          <a:lstStyle/>
          <a:p>
            <a:r>
              <a:rPr kumimoji="1" lang="ja-JP" altLang="en-US" dirty="0"/>
              <a:t>基礎　</a:t>
            </a:r>
            <a:r>
              <a:rPr kumimoji="1" lang="en-US" altLang="ja-JP" dirty="0"/>
              <a:t>part</a:t>
            </a:r>
            <a:r>
              <a:rPr kumimoji="1" lang="ja-JP" altLang="en-US" dirty="0"/>
              <a:t>１　気体の性質</a:t>
            </a:r>
          </a:p>
        </p:txBody>
      </p:sp>
      <p:sp>
        <p:nvSpPr>
          <p:cNvPr id="6" name="コンテンツ プレースホルダー 5">
            <a:extLst>
              <a:ext uri="{FF2B5EF4-FFF2-40B4-BE49-F238E27FC236}">
                <a16:creationId xmlns:a16="http://schemas.microsoft.com/office/drawing/2014/main" id="{6B31834D-3CB7-490D-B7FB-7179DBBE79F3}"/>
              </a:ext>
            </a:extLst>
          </p:cNvPr>
          <p:cNvSpPr>
            <a:spLocks noGrp="1"/>
          </p:cNvSpPr>
          <p:nvPr>
            <p:ph idx="1"/>
          </p:nvPr>
        </p:nvSpPr>
        <p:spPr>
          <a:xfrm>
            <a:off x="4883075" y="1539889"/>
            <a:ext cx="10515600" cy="584775"/>
          </a:xfrm>
        </p:spPr>
        <p:txBody>
          <a:bodyPr>
            <a:normAutofit lnSpcReduction="10000"/>
          </a:bodyPr>
          <a:lstStyle/>
          <a:p>
            <a:pPr marL="0" indent="0">
              <a:buNone/>
            </a:pPr>
            <a:r>
              <a:rPr lang="ja-JP" altLang="en-US" sz="3600" b="0" i="0" dirty="0">
                <a:solidFill>
                  <a:srgbClr val="333333"/>
                </a:solidFill>
                <a:effectLst/>
                <a:latin typeface="Hiragino Kaku Gothic ProN"/>
              </a:rPr>
              <a:t>練習問題</a:t>
            </a:r>
            <a:endParaRPr lang="ja-JP" altLang="en-US" dirty="0"/>
          </a:p>
        </p:txBody>
      </p:sp>
      <p:sp>
        <p:nvSpPr>
          <p:cNvPr id="10" name="テキスト ボックス 9">
            <a:extLst>
              <a:ext uri="{FF2B5EF4-FFF2-40B4-BE49-F238E27FC236}">
                <a16:creationId xmlns:a16="http://schemas.microsoft.com/office/drawing/2014/main" id="{E6CFD33E-2873-40E1-B82A-84D5D8895069}"/>
              </a:ext>
            </a:extLst>
          </p:cNvPr>
          <p:cNvSpPr txBox="1"/>
          <p:nvPr/>
        </p:nvSpPr>
        <p:spPr>
          <a:xfrm>
            <a:off x="66349" y="1100741"/>
            <a:ext cx="8277986" cy="584775"/>
          </a:xfrm>
          <a:prstGeom prst="rect">
            <a:avLst/>
          </a:prstGeom>
          <a:noFill/>
        </p:spPr>
        <p:txBody>
          <a:bodyPr wrap="square">
            <a:spAutoFit/>
          </a:bodyPr>
          <a:lstStyle/>
          <a:p>
            <a:r>
              <a:rPr kumimoji="1"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臨界現象</a:t>
            </a:r>
            <a:endParaRPr kumimoji="1" lang="en-US" altLang="ja-JP" sz="3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E0F40272-3C62-450E-AEB0-EBC5CAF3DBDF}"/>
              </a:ext>
            </a:extLst>
          </p:cNvPr>
          <p:cNvSpPr/>
          <p:nvPr/>
        </p:nvSpPr>
        <p:spPr>
          <a:xfrm>
            <a:off x="45203" y="1141809"/>
            <a:ext cx="86927" cy="404813"/>
          </a:xfrm>
          <a:prstGeom prst="rect">
            <a:avLst/>
          </a:prstGeom>
          <a:solidFill>
            <a:srgbClr val="6B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a:extLst>
              <a:ext uri="{FF2B5EF4-FFF2-40B4-BE49-F238E27FC236}">
                <a16:creationId xmlns:a16="http://schemas.microsoft.com/office/drawing/2014/main" id="{CF470CCA-2887-4113-9E10-637D4AEA354D}"/>
              </a:ext>
            </a:extLst>
          </p:cNvPr>
          <p:cNvCxnSpPr/>
          <p:nvPr/>
        </p:nvCxnSpPr>
        <p:spPr>
          <a:xfrm>
            <a:off x="4883075" y="1968649"/>
            <a:ext cx="196954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コンテンツ プレースホルダー 2">
            <a:extLst>
              <a:ext uri="{FF2B5EF4-FFF2-40B4-BE49-F238E27FC236}">
                <a16:creationId xmlns:a16="http://schemas.microsoft.com/office/drawing/2014/main" id="{F2921EF1-0665-45C2-8E58-3F501EAB7ECA}"/>
              </a:ext>
            </a:extLst>
          </p:cNvPr>
          <p:cNvSpPr txBox="1">
            <a:spLocks/>
          </p:cNvSpPr>
          <p:nvPr/>
        </p:nvSpPr>
        <p:spPr bwMode="auto">
          <a:xfrm>
            <a:off x="594900" y="2634266"/>
            <a:ext cx="11882095" cy="456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buFont typeface="Arial" charset="0"/>
              <a:buNone/>
            </a:pPr>
            <a:r>
              <a:rPr lang="ja-JP" altLang="en-US" sz="2400" b="1" dirty="0">
                <a:latin typeface="メイリオ" panose="020B0604030504040204" pitchFamily="50" charset="-128"/>
                <a:ea typeface="メイリオ" panose="020B0604030504040204" pitchFamily="50" charset="-128"/>
              </a:rPr>
              <a:t>臨界温度以上</a:t>
            </a:r>
            <a:r>
              <a:rPr lang="ja-JP" altLang="en-US" sz="2400" dirty="0">
                <a:latin typeface="メイリオ" panose="020B0604030504040204" pitchFamily="50" charset="-128"/>
                <a:ea typeface="メイリオ" panose="020B0604030504040204" pitchFamily="50" charset="-128"/>
              </a:rPr>
              <a:t>の場合、</a:t>
            </a:r>
            <a:r>
              <a:rPr lang="ja-JP" altLang="en-US" sz="2400" b="1" dirty="0">
                <a:latin typeface="メイリオ" panose="020B0604030504040204" pitchFamily="50" charset="-128"/>
                <a:ea typeface="メイリオ" panose="020B0604030504040204" pitchFamily="50" charset="-128"/>
              </a:rPr>
              <a:t>圧力を上げる</a:t>
            </a:r>
            <a:r>
              <a:rPr lang="ja-JP" altLang="en-US" sz="2400" dirty="0">
                <a:latin typeface="メイリオ" panose="020B0604030504040204" pitchFamily="50" charset="-128"/>
                <a:ea typeface="メイリオ" panose="020B0604030504040204" pitchFamily="50" charset="-128"/>
              </a:rPr>
              <a:t>と気体を液体にすることはできない</a:t>
            </a:r>
            <a:r>
              <a:rPr lang="ja-JP" altLang="en-US" sz="3600" dirty="0">
                <a:latin typeface="メイリオ" panose="020B0604030504040204" pitchFamily="50" charset="-128"/>
                <a:ea typeface="メイリオ" panose="020B0604030504040204" pitchFamily="50" charset="-128"/>
              </a:rPr>
              <a:t>　　</a:t>
            </a:r>
            <a:endParaRPr lang="en-US" altLang="ja-JP" sz="3600" dirty="0">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6BE93CB2-6A7F-4178-96CD-26FAEB399C25}"/>
              </a:ext>
            </a:extLst>
          </p:cNvPr>
          <p:cNvSpPr/>
          <p:nvPr/>
        </p:nvSpPr>
        <p:spPr>
          <a:xfrm>
            <a:off x="9217696" y="2790280"/>
            <a:ext cx="1211640" cy="400155"/>
          </a:xfrm>
          <a:prstGeom prst="rect">
            <a:avLst/>
          </a:prstGeom>
          <a:solidFill>
            <a:srgbClr val="CAD7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L 字 14">
            <a:extLst>
              <a:ext uri="{FF2B5EF4-FFF2-40B4-BE49-F238E27FC236}">
                <a16:creationId xmlns:a16="http://schemas.microsoft.com/office/drawing/2014/main" id="{366F0D18-0598-43B9-810D-7E3423B18FBF}"/>
              </a:ext>
            </a:extLst>
          </p:cNvPr>
          <p:cNvSpPr/>
          <p:nvPr/>
        </p:nvSpPr>
        <p:spPr>
          <a:xfrm rot="13518342">
            <a:off x="1033544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L 字 15">
            <a:extLst>
              <a:ext uri="{FF2B5EF4-FFF2-40B4-BE49-F238E27FC236}">
                <a16:creationId xmlns:a16="http://schemas.microsoft.com/office/drawing/2014/main" id="{3FD74D5D-21A5-47B1-99DD-A25F8310E7AE}"/>
              </a:ext>
            </a:extLst>
          </p:cNvPr>
          <p:cNvSpPr/>
          <p:nvPr/>
        </p:nvSpPr>
        <p:spPr>
          <a:xfrm rot="13518342">
            <a:off x="10043067"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L 字 16">
            <a:extLst>
              <a:ext uri="{FF2B5EF4-FFF2-40B4-BE49-F238E27FC236}">
                <a16:creationId xmlns:a16="http://schemas.microsoft.com/office/drawing/2014/main" id="{E53BFF94-A1C2-4BD8-84C8-DBC1DB778DA7}"/>
              </a:ext>
            </a:extLst>
          </p:cNvPr>
          <p:cNvSpPr/>
          <p:nvPr/>
        </p:nvSpPr>
        <p:spPr>
          <a:xfrm rot="13518342">
            <a:off x="9752449" y="312008"/>
            <a:ext cx="464846" cy="461557"/>
          </a:xfrm>
          <a:prstGeom prst="corner">
            <a:avLst>
              <a:gd name="adj1" fmla="val 32577"/>
              <a:gd name="adj2" fmla="val 3253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L 字 17">
            <a:extLst>
              <a:ext uri="{FF2B5EF4-FFF2-40B4-BE49-F238E27FC236}">
                <a16:creationId xmlns:a16="http://schemas.microsoft.com/office/drawing/2014/main" id="{3810EBA1-5FA6-41CA-BF27-1AB46FE7807A}"/>
              </a:ext>
            </a:extLst>
          </p:cNvPr>
          <p:cNvSpPr/>
          <p:nvPr/>
        </p:nvSpPr>
        <p:spPr>
          <a:xfrm rot="13518342">
            <a:off x="946183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L 字 18">
            <a:extLst>
              <a:ext uri="{FF2B5EF4-FFF2-40B4-BE49-F238E27FC236}">
                <a16:creationId xmlns:a16="http://schemas.microsoft.com/office/drawing/2014/main" id="{1C86CDC1-6656-47B4-81DB-937BAC7D2DE4}"/>
              </a:ext>
            </a:extLst>
          </p:cNvPr>
          <p:cNvSpPr/>
          <p:nvPr/>
        </p:nvSpPr>
        <p:spPr>
          <a:xfrm rot="13518342">
            <a:off x="9171212"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L 字 19">
            <a:extLst>
              <a:ext uri="{FF2B5EF4-FFF2-40B4-BE49-F238E27FC236}">
                <a16:creationId xmlns:a16="http://schemas.microsoft.com/office/drawing/2014/main" id="{6F16F6C4-E3E6-4AC9-988B-F46E3B7CE319}"/>
              </a:ext>
            </a:extLst>
          </p:cNvPr>
          <p:cNvSpPr/>
          <p:nvPr/>
        </p:nvSpPr>
        <p:spPr>
          <a:xfrm rot="13518342">
            <a:off x="8878840"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L 字 20">
            <a:extLst>
              <a:ext uri="{FF2B5EF4-FFF2-40B4-BE49-F238E27FC236}">
                <a16:creationId xmlns:a16="http://schemas.microsoft.com/office/drawing/2014/main" id="{AEB2C3DB-B9B9-4F68-B3A7-40F9C8D8EEF0}"/>
              </a:ext>
            </a:extLst>
          </p:cNvPr>
          <p:cNvSpPr/>
          <p:nvPr/>
        </p:nvSpPr>
        <p:spPr>
          <a:xfrm rot="13518342">
            <a:off x="8588222"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L 字 21">
            <a:extLst>
              <a:ext uri="{FF2B5EF4-FFF2-40B4-BE49-F238E27FC236}">
                <a16:creationId xmlns:a16="http://schemas.microsoft.com/office/drawing/2014/main" id="{B76BE2DC-BF7D-4DBE-A0EA-662AB759AA5B}"/>
              </a:ext>
            </a:extLst>
          </p:cNvPr>
          <p:cNvSpPr/>
          <p:nvPr/>
        </p:nvSpPr>
        <p:spPr>
          <a:xfrm rot="13518342">
            <a:off x="8297603"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L 字 22">
            <a:extLst>
              <a:ext uri="{FF2B5EF4-FFF2-40B4-BE49-F238E27FC236}">
                <a16:creationId xmlns:a16="http://schemas.microsoft.com/office/drawing/2014/main" id="{0FBBCBD3-775C-424F-BF7B-DED441B6FBDB}"/>
              </a:ext>
            </a:extLst>
          </p:cNvPr>
          <p:cNvSpPr/>
          <p:nvPr/>
        </p:nvSpPr>
        <p:spPr>
          <a:xfrm rot="13518342">
            <a:off x="8006985"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L 字 23">
            <a:extLst>
              <a:ext uri="{FF2B5EF4-FFF2-40B4-BE49-F238E27FC236}">
                <a16:creationId xmlns:a16="http://schemas.microsoft.com/office/drawing/2014/main" id="{9307CEFE-D69A-44FF-813B-6AB9082E990D}"/>
              </a:ext>
            </a:extLst>
          </p:cNvPr>
          <p:cNvSpPr/>
          <p:nvPr/>
        </p:nvSpPr>
        <p:spPr>
          <a:xfrm rot="13518342">
            <a:off x="10624304" y="31645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6904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ABE34D-4D57-4C6B-99E6-F6A776E57EC1}"/>
              </a:ext>
            </a:extLst>
          </p:cNvPr>
          <p:cNvSpPr>
            <a:spLocks noGrp="1"/>
          </p:cNvSpPr>
          <p:nvPr>
            <p:ph type="title"/>
          </p:nvPr>
        </p:nvSpPr>
        <p:spPr/>
        <p:txBody>
          <a:bodyPr/>
          <a:lstStyle/>
          <a:p>
            <a:r>
              <a:rPr kumimoji="1" lang="ja-JP" altLang="en-US" dirty="0"/>
              <a:t>基礎　</a:t>
            </a:r>
            <a:r>
              <a:rPr kumimoji="1" lang="en-US" altLang="ja-JP" dirty="0"/>
              <a:t>part</a:t>
            </a:r>
            <a:r>
              <a:rPr kumimoji="1" lang="ja-JP" altLang="en-US" dirty="0"/>
              <a:t>１　気体の性質</a:t>
            </a:r>
          </a:p>
        </p:txBody>
      </p:sp>
      <p:sp>
        <p:nvSpPr>
          <p:cNvPr id="10" name="テキスト ボックス 9">
            <a:extLst>
              <a:ext uri="{FF2B5EF4-FFF2-40B4-BE49-F238E27FC236}">
                <a16:creationId xmlns:a16="http://schemas.microsoft.com/office/drawing/2014/main" id="{E6CFD33E-2873-40E1-B82A-84D5D8895069}"/>
              </a:ext>
            </a:extLst>
          </p:cNvPr>
          <p:cNvSpPr txBox="1"/>
          <p:nvPr/>
        </p:nvSpPr>
        <p:spPr>
          <a:xfrm>
            <a:off x="4063510" y="1156749"/>
            <a:ext cx="8277986" cy="707886"/>
          </a:xfrm>
          <a:prstGeom prst="rect">
            <a:avLst/>
          </a:prstGeom>
          <a:noFill/>
        </p:spPr>
        <p:txBody>
          <a:bodyPr wrap="square">
            <a:spAutoFit/>
          </a:bodyPr>
          <a:lstStyle/>
          <a:p>
            <a:r>
              <a:rPr kumimoji="1" lang="ja-JP" altLang="en-US" sz="4000" b="1" dirty="0">
                <a:solidFill>
                  <a:schemeClr val="tx1">
                    <a:lumMod val="50000"/>
                    <a:lumOff val="50000"/>
                  </a:schemeClr>
                </a:solidFill>
                <a:latin typeface="メイリオ" panose="020B0604030504040204" pitchFamily="50" charset="-128"/>
                <a:ea typeface="メイリオ" panose="020B0604030504040204" pitchFamily="50" charset="-128"/>
              </a:rPr>
              <a:t>粘性・粘度</a:t>
            </a:r>
            <a:endParaRPr kumimoji="1" lang="en-US" altLang="ja-JP" sz="40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E0F40272-3C62-450E-AEB0-EBC5CAF3DBDF}"/>
              </a:ext>
            </a:extLst>
          </p:cNvPr>
          <p:cNvSpPr/>
          <p:nvPr/>
        </p:nvSpPr>
        <p:spPr>
          <a:xfrm>
            <a:off x="3976583" y="1156748"/>
            <a:ext cx="86927" cy="613101"/>
          </a:xfrm>
          <a:prstGeom prst="rect">
            <a:avLst/>
          </a:prstGeom>
          <a:solidFill>
            <a:srgbClr val="6B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L 字 12">
            <a:extLst>
              <a:ext uri="{FF2B5EF4-FFF2-40B4-BE49-F238E27FC236}">
                <a16:creationId xmlns:a16="http://schemas.microsoft.com/office/drawing/2014/main" id="{CD3A4003-EE71-40C9-A3B5-C32D187D7598}"/>
              </a:ext>
            </a:extLst>
          </p:cNvPr>
          <p:cNvSpPr/>
          <p:nvPr/>
        </p:nvSpPr>
        <p:spPr>
          <a:xfrm rot="13518342">
            <a:off x="1033544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L 字 13">
            <a:extLst>
              <a:ext uri="{FF2B5EF4-FFF2-40B4-BE49-F238E27FC236}">
                <a16:creationId xmlns:a16="http://schemas.microsoft.com/office/drawing/2014/main" id="{FC7677E5-1A4D-4E65-B405-5DA6A6ECB33E}"/>
              </a:ext>
            </a:extLst>
          </p:cNvPr>
          <p:cNvSpPr/>
          <p:nvPr/>
        </p:nvSpPr>
        <p:spPr>
          <a:xfrm rot="13518342">
            <a:off x="10043067" y="312008"/>
            <a:ext cx="464846" cy="461557"/>
          </a:xfrm>
          <a:prstGeom prst="corner">
            <a:avLst>
              <a:gd name="adj1" fmla="val 32577"/>
              <a:gd name="adj2" fmla="val 3253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L 字 14">
            <a:extLst>
              <a:ext uri="{FF2B5EF4-FFF2-40B4-BE49-F238E27FC236}">
                <a16:creationId xmlns:a16="http://schemas.microsoft.com/office/drawing/2014/main" id="{6EFD02BE-DFE5-4A16-BBBB-BD00DADFDC4D}"/>
              </a:ext>
            </a:extLst>
          </p:cNvPr>
          <p:cNvSpPr/>
          <p:nvPr/>
        </p:nvSpPr>
        <p:spPr>
          <a:xfrm rot="13518342">
            <a:off x="9752449"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L 字 15">
            <a:extLst>
              <a:ext uri="{FF2B5EF4-FFF2-40B4-BE49-F238E27FC236}">
                <a16:creationId xmlns:a16="http://schemas.microsoft.com/office/drawing/2014/main" id="{1FB41A74-C1FD-46AA-908A-3E610DBE1088}"/>
              </a:ext>
            </a:extLst>
          </p:cNvPr>
          <p:cNvSpPr/>
          <p:nvPr/>
        </p:nvSpPr>
        <p:spPr>
          <a:xfrm rot="13518342">
            <a:off x="946183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L 字 16">
            <a:extLst>
              <a:ext uri="{FF2B5EF4-FFF2-40B4-BE49-F238E27FC236}">
                <a16:creationId xmlns:a16="http://schemas.microsoft.com/office/drawing/2014/main" id="{7300786E-746A-49C4-9A46-D2C15AC8D086}"/>
              </a:ext>
            </a:extLst>
          </p:cNvPr>
          <p:cNvSpPr/>
          <p:nvPr/>
        </p:nvSpPr>
        <p:spPr>
          <a:xfrm rot="13518342">
            <a:off x="9171212"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L 字 17">
            <a:extLst>
              <a:ext uri="{FF2B5EF4-FFF2-40B4-BE49-F238E27FC236}">
                <a16:creationId xmlns:a16="http://schemas.microsoft.com/office/drawing/2014/main" id="{4E861526-D804-47ED-80EF-1E601599093F}"/>
              </a:ext>
            </a:extLst>
          </p:cNvPr>
          <p:cNvSpPr/>
          <p:nvPr/>
        </p:nvSpPr>
        <p:spPr>
          <a:xfrm rot="13518342">
            <a:off x="8878840"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L 字 18">
            <a:extLst>
              <a:ext uri="{FF2B5EF4-FFF2-40B4-BE49-F238E27FC236}">
                <a16:creationId xmlns:a16="http://schemas.microsoft.com/office/drawing/2014/main" id="{9733E695-199C-456B-ABDF-2F9AF32C007E}"/>
              </a:ext>
            </a:extLst>
          </p:cNvPr>
          <p:cNvSpPr/>
          <p:nvPr/>
        </p:nvSpPr>
        <p:spPr>
          <a:xfrm rot="13518342">
            <a:off x="8588222"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L 字 19">
            <a:extLst>
              <a:ext uri="{FF2B5EF4-FFF2-40B4-BE49-F238E27FC236}">
                <a16:creationId xmlns:a16="http://schemas.microsoft.com/office/drawing/2014/main" id="{59130251-5845-4382-8D84-86C1412E49E9}"/>
              </a:ext>
            </a:extLst>
          </p:cNvPr>
          <p:cNvSpPr/>
          <p:nvPr/>
        </p:nvSpPr>
        <p:spPr>
          <a:xfrm rot="13518342">
            <a:off x="8297603"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L 字 20">
            <a:extLst>
              <a:ext uri="{FF2B5EF4-FFF2-40B4-BE49-F238E27FC236}">
                <a16:creationId xmlns:a16="http://schemas.microsoft.com/office/drawing/2014/main" id="{8CC4DC24-99F0-4562-896F-B934F265E69F}"/>
              </a:ext>
            </a:extLst>
          </p:cNvPr>
          <p:cNvSpPr/>
          <p:nvPr/>
        </p:nvSpPr>
        <p:spPr>
          <a:xfrm rot="13518342">
            <a:off x="8006985"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L 字 33">
            <a:extLst>
              <a:ext uri="{FF2B5EF4-FFF2-40B4-BE49-F238E27FC236}">
                <a16:creationId xmlns:a16="http://schemas.microsoft.com/office/drawing/2014/main" id="{2A31F6A1-DC89-4BE0-81CE-1E6B1F391B9E}"/>
              </a:ext>
            </a:extLst>
          </p:cNvPr>
          <p:cNvSpPr/>
          <p:nvPr/>
        </p:nvSpPr>
        <p:spPr>
          <a:xfrm rot="13518342">
            <a:off x="10624304" y="31645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 name="表 3">
            <a:extLst>
              <a:ext uri="{FF2B5EF4-FFF2-40B4-BE49-F238E27FC236}">
                <a16:creationId xmlns:a16="http://schemas.microsoft.com/office/drawing/2014/main" id="{6156C5B2-C2A4-47E5-93F7-E6255EF4FAD8}"/>
              </a:ext>
            </a:extLst>
          </p:cNvPr>
          <p:cNvGraphicFramePr>
            <a:graphicFrameLocks noGrp="1"/>
          </p:cNvGraphicFramePr>
          <p:nvPr>
            <p:extLst>
              <p:ext uri="{D42A27DB-BD31-4B8C-83A1-F6EECF244321}">
                <p14:modId xmlns:p14="http://schemas.microsoft.com/office/powerpoint/2010/main" val="724686463"/>
              </p:ext>
            </p:extLst>
          </p:nvPr>
        </p:nvGraphicFramePr>
        <p:xfrm>
          <a:off x="355597" y="2665141"/>
          <a:ext cx="11635125" cy="1528455"/>
        </p:xfrm>
        <a:graphic>
          <a:graphicData uri="http://schemas.openxmlformats.org/drawingml/2006/table">
            <a:tbl>
              <a:tblPr firstRow="1" bandRow="1">
                <a:tableStyleId>{5C22544A-7EE6-4342-B048-85BDC9FD1C3A}</a:tableStyleId>
              </a:tblPr>
              <a:tblGrid>
                <a:gridCol w="1148285">
                  <a:extLst>
                    <a:ext uri="{9D8B030D-6E8A-4147-A177-3AD203B41FA5}">
                      <a16:colId xmlns:a16="http://schemas.microsoft.com/office/drawing/2014/main" val="1634429330"/>
                    </a:ext>
                  </a:extLst>
                </a:gridCol>
                <a:gridCol w="1048684">
                  <a:extLst>
                    <a:ext uri="{9D8B030D-6E8A-4147-A177-3AD203B41FA5}">
                      <a16:colId xmlns:a16="http://schemas.microsoft.com/office/drawing/2014/main" val="3726115999"/>
                    </a:ext>
                  </a:extLst>
                </a:gridCol>
                <a:gridCol w="1048684">
                  <a:extLst>
                    <a:ext uri="{9D8B030D-6E8A-4147-A177-3AD203B41FA5}">
                      <a16:colId xmlns:a16="http://schemas.microsoft.com/office/drawing/2014/main" val="3048573417"/>
                    </a:ext>
                  </a:extLst>
                </a:gridCol>
                <a:gridCol w="1048684">
                  <a:extLst>
                    <a:ext uri="{9D8B030D-6E8A-4147-A177-3AD203B41FA5}">
                      <a16:colId xmlns:a16="http://schemas.microsoft.com/office/drawing/2014/main" val="3010782129"/>
                    </a:ext>
                  </a:extLst>
                </a:gridCol>
                <a:gridCol w="1048684">
                  <a:extLst>
                    <a:ext uri="{9D8B030D-6E8A-4147-A177-3AD203B41FA5}">
                      <a16:colId xmlns:a16="http://schemas.microsoft.com/office/drawing/2014/main" val="335960424"/>
                    </a:ext>
                  </a:extLst>
                </a:gridCol>
                <a:gridCol w="1048684">
                  <a:extLst>
                    <a:ext uri="{9D8B030D-6E8A-4147-A177-3AD203B41FA5}">
                      <a16:colId xmlns:a16="http://schemas.microsoft.com/office/drawing/2014/main" val="351938480"/>
                    </a:ext>
                  </a:extLst>
                </a:gridCol>
                <a:gridCol w="1048684">
                  <a:extLst>
                    <a:ext uri="{9D8B030D-6E8A-4147-A177-3AD203B41FA5}">
                      <a16:colId xmlns:a16="http://schemas.microsoft.com/office/drawing/2014/main" val="2966431412"/>
                    </a:ext>
                  </a:extLst>
                </a:gridCol>
                <a:gridCol w="1048684">
                  <a:extLst>
                    <a:ext uri="{9D8B030D-6E8A-4147-A177-3AD203B41FA5}">
                      <a16:colId xmlns:a16="http://schemas.microsoft.com/office/drawing/2014/main" val="1543819157"/>
                    </a:ext>
                  </a:extLst>
                </a:gridCol>
                <a:gridCol w="1048684">
                  <a:extLst>
                    <a:ext uri="{9D8B030D-6E8A-4147-A177-3AD203B41FA5}">
                      <a16:colId xmlns:a16="http://schemas.microsoft.com/office/drawing/2014/main" val="680473742"/>
                    </a:ext>
                  </a:extLst>
                </a:gridCol>
                <a:gridCol w="1048684">
                  <a:extLst>
                    <a:ext uri="{9D8B030D-6E8A-4147-A177-3AD203B41FA5}">
                      <a16:colId xmlns:a16="http://schemas.microsoft.com/office/drawing/2014/main" val="863917282"/>
                    </a:ext>
                  </a:extLst>
                </a:gridCol>
                <a:gridCol w="1048684">
                  <a:extLst>
                    <a:ext uri="{9D8B030D-6E8A-4147-A177-3AD203B41FA5}">
                      <a16:colId xmlns:a16="http://schemas.microsoft.com/office/drawing/2014/main" val="3533076870"/>
                    </a:ext>
                  </a:extLst>
                </a:gridCol>
              </a:tblGrid>
              <a:tr h="509485">
                <a:tc>
                  <a:txBody>
                    <a:bodyPr/>
                    <a:lstStyle/>
                    <a:p>
                      <a:pPr algn="ctr"/>
                      <a:endParaRPr kumimoji="1" lang="ja-JP" altLang="en-US">
                        <a:latin typeface="メイリオ" panose="020B0604030504040204" pitchFamily="50" charset="-128"/>
                        <a:ea typeface="メイリオ" panose="020B0604030504040204" pitchFamily="50" charset="-128"/>
                      </a:endParaRP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2020</a:t>
                      </a:r>
                      <a:r>
                        <a:rPr kumimoji="1" lang="ja-JP" altLang="en-US" dirty="0">
                          <a:latin typeface="メイリオ" panose="020B0604030504040204" pitchFamily="50" charset="-128"/>
                          <a:ea typeface="メイリオ" panose="020B0604030504040204" pitchFamily="50" charset="-128"/>
                        </a:rPr>
                        <a:t>年</a:t>
                      </a: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2019</a:t>
                      </a:r>
                      <a:r>
                        <a:rPr kumimoji="1" lang="ja-JP" altLang="en-US" dirty="0">
                          <a:latin typeface="メイリオ" panose="020B0604030504040204" pitchFamily="50" charset="-128"/>
                          <a:ea typeface="メイリオ" panose="020B0604030504040204" pitchFamily="50" charset="-128"/>
                        </a:rPr>
                        <a:t>年</a:t>
                      </a: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2018</a:t>
                      </a:r>
                      <a:r>
                        <a:rPr kumimoji="1" lang="ja-JP" altLang="en-US" dirty="0">
                          <a:latin typeface="メイリオ" panose="020B0604030504040204" pitchFamily="50" charset="-128"/>
                          <a:ea typeface="メイリオ" panose="020B0604030504040204" pitchFamily="50" charset="-128"/>
                        </a:rPr>
                        <a:t>年</a:t>
                      </a: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2017</a:t>
                      </a:r>
                      <a:r>
                        <a:rPr kumimoji="1" lang="ja-JP" altLang="en-US" dirty="0">
                          <a:latin typeface="メイリオ" panose="020B0604030504040204" pitchFamily="50" charset="-128"/>
                          <a:ea typeface="メイリオ" panose="020B0604030504040204" pitchFamily="50" charset="-128"/>
                        </a:rPr>
                        <a:t>年</a:t>
                      </a: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2016</a:t>
                      </a:r>
                      <a:r>
                        <a:rPr kumimoji="1" lang="ja-JP" altLang="en-US" dirty="0">
                          <a:latin typeface="メイリオ" panose="020B0604030504040204" pitchFamily="50" charset="-128"/>
                          <a:ea typeface="メイリオ" panose="020B0604030504040204" pitchFamily="50" charset="-128"/>
                        </a:rPr>
                        <a:t>年</a:t>
                      </a: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2015</a:t>
                      </a:r>
                      <a:r>
                        <a:rPr kumimoji="1" lang="ja-JP" altLang="en-US" dirty="0">
                          <a:latin typeface="メイリオ" panose="020B0604030504040204" pitchFamily="50" charset="-128"/>
                          <a:ea typeface="メイリオ" panose="020B0604030504040204" pitchFamily="50" charset="-128"/>
                        </a:rPr>
                        <a:t>年</a:t>
                      </a: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2014</a:t>
                      </a:r>
                      <a:r>
                        <a:rPr kumimoji="1" lang="ja-JP" altLang="en-US" dirty="0">
                          <a:latin typeface="メイリオ" panose="020B0604030504040204" pitchFamily="50" charset="-128"/>
                          <a:ea typeface="メイリオ" panose="020B0604030504040204" pitchFamily="50" charset="-128"/>
                        </a:rPr>
                        <a:t>年</a:t>
                      </a: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2013</a:t>
                      </a:r>
                      <a:r>
                        <a:rPr kumimoji="1" lang="ja-JP" altLang="en-US" dirty="0">
                          <a:latin typeface="メイリオ" panose="020B0604030504040204" pitchFamily="50" charset="-128"/>
                          <a:ea typeface="メイリオ" panose="020B0604030504040204" pitchFamily="50" charset="-128"/>
                        </a:rPr>
                        <a:t>年</a:t>
                      </a: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2012</a:t>
                      </a:r>
                      <a:r>
                        <a:rPr kumimoji="1" lang="ja-JP" altLang="en-US" dirty="0">
                          <a:latin typeface="メイリオ" panose="020B0604030504040204" pitchFamily="50" charset="-128"/>
                          <a:ea typeface="メイリオ" panose="020B0604030504040204" pitchFamily="50" charset="-128"/>
                        </a:rPr>
                        <a:t>年</a:t>
                      </a: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2011</a:t>
                      </a:r>
                      <a:r>
                        <a:rPr kumimoji="1" lang="ja-JP" altLang="en-US" dirty="0">
                          <a:latin typeface="メイリオ" panose="020B0604030504040204" pitchFamily="50" charset="-128"/>
                          <a:ea typeface="メイリオ" panose="020B0604030504040204" pitchFamily="50" charset="-128"/>
                        </a:rPr>
                        <a:t>年</a:t>
                      </a:r>
                    </a:p>
                  </a:txBody>
                  <a:tcPr/>
                </a:tc>
                <a:extLst>
                  <a:ext uri="{0D108BD9-81ED-4DB2-BD59-A6C34878D82A}">
                    <a16:rowId xmlns:a16="http://schemas.microsoft.com/office/drawing/2014/main" val="3071848153"/>
                  </a:ext>
                </a:extLst>
              </a:tr>
              <a:tr h="509485">
                <a:tc>
                  <a:txBody>
                    <a:bodyPr/>
                    <a:lstStyle/>
                    <a:p>
                      <a:pPr algn="ctr"/>
                      <a:r>
                        <a:rPr kumimoji="1" lang="ja-JP" altLang="en-US" dirty="0">
                          <a:latin typeface="メイリオ" panose="020B0604030504040204" pitchFamily="50" charset="-128"/>
                          <a:ea typeface="メイリオ" panose="020B0604030504040204" pitchFamily="50" charset="-128"/>
                        </a:rPr>
                        <a:t>文章問題</a:t>
                      </a:r>
                    </a:p>
                  </a:txBody>
                  <a:tcPr/>
                </a:tc>
                <a:tc>
                  <a:txBody>
                    <a:bodyPr/>
                    <a:lstStyle/>
                    <a:p>
                      <a:pPr algn="ctr"/>
                      <a:endParaRPr kumimoji="1" lang="ja-JP" altLang="en-US">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dirty="0">
                          <a:latin typeface="メイリオ" panose="020B0604030504040204" pitchFamily="50" charset="-128"/>
                          <a:ea typeface="メイリオ" panose="020B0604030504040204" pitchFamily="50" charset="-128"/>
                        </a:rPr>
                        <a:t>◎</a:t>
                      </a: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4143109766"/>
                  </a:ext>
                </a:extLst>
              </a:tr>
              <a:tr h="509485">
                <a:tc>
                  <a:txBody>
                    <a:bodyPr/>
                    <a:lstStyle/>
                    <a:p>
                      <a:pPr algn="ctr"/>
                      <a:r>
                        <a:rPr kumimoji="1" lang="ja-JP" altLang="en-US" dirty="0">
                          <a:latin typeface="メイリオ" panose="020B0604030504040204" pitchFamily="50" charset="-128"/>
                          <a:ea typeface="メイリオ" panose="020B0604030504040204" pitchFamily="50" charset="-128"/>
                        </a:rPr>
                        <a:t>計算問題</a:t>
                      </a: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3917182116"/>
                  </a:ext>
                </a:extLst>
              </a:tr>
            </a:tbl>
          </a:graphicData>
        </a:graphic>
      </p:graphicFrame>
      <p:sp>
        <p:nvSpPr>
          <p:cNvPr id="8" name="テキスト ボックス 7">
            <a:extLst>
              <a:ext uri="{FF2B5EF4-FFF2-40B4-BE49-F238E27FC236}">
                <a16:creationId xmlns:a16="http://schemas.microsoft.com/office/drawing/2014/main" id="{B51EA6AB-70FC-4F7B-8842-45E2AB39D023}"/>
              </a:ext>
            </a:extLst>
          </p:cNvPr>
          <p:cNvSpPr txBox="1"/>
          <p:nvPr/>
        </p:nvSpPr>
        <p:spPr>
          <a:xfrm>
            <a:off x="8861717" y="4288383"/>
            <a:ext cx="3343564"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○：出題　◎誤答として出題</a:t>
            </a:r>
          </a:p>
        </p:txBody>
      </p:sp>
    </p:spTree>
    <p:extLst>
      <p:ext uri="{BB962C8B-B14F-4D97-AF65-F5344CB8AC3E}">
        <p14:creationId xmlns:p14="http://schemas.microsoft.com/office/powerpoint/2010/main" val="871677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ABE34D-4D57-4C6B-99E6-F6A776E57EC1}"/>
              </a:ext>
            </a:extLst>
          </p:cNvPr>
          <p:cNvSpPr>
            <a:spLocks noGrp="1"/>
          </p:cNvSpPr>
          <p:nvPr>
            <p:ph type="title"/>
          </p:nvPr>
        </p:nvSpPr>
        <p:spPr/>
        <p:txBody>
          <a:bodyPr/>
          <a:lstStyle/>
          <a:p>
            <a:r>
              <a:rPr kumimoji="1" lang="ja-JP" altLang="en-US" dirty="0"/>
              <a:t>基礎　</a:t>
            </a:r>
            <a:r>
              <a:rPr kumimoji="1" lang="en-US" altLang="ja-JP" dirty="0"/>
              <a:t>part</a:t>
            </a:r>
            <a:r>
              <a:rPr kumimoji="1" lang="ja-JP" altLang="en-US" dirty="0"/>
              <a:t>１　気体の性質</a:t>
            </a:r>
          </a:p>
        </p:txBody>
      </p:sp>
      <p:sp>
        <p:nvSpPr>
          <p:cNvPr id="6" name="コンテンツ プレースホルダー 5">
            <a:extLst>
              <a:ext uri="{FF2B5EF4-FFF2-40B4-BE49-F238E27FC236}">
                <a16:creationId xmlns:a16="http://schemas.microsoft.com/office/drawing/2014/main" id="{6B31834D-3CB7-490D-B7FB-7179DBBE79F3}"/>
              </a:ext>
            </a:extLst>
          </p:cNvPr>
          <p:cNvSpPr>
            <a:spLocks noGrp="1"/>
          </p:cNvSpPr>
          <p:nvPr>
            <p:ph idx="1"/>
          </p:nvPr>
        </p:nvSpPr>
        <p:spPr>
          <a:xfrm>
            <a:off x="132130" y="2551410"/>
            <a:ext cx="12157607" cy="4461865"/>
          </a:xfrm>
        </p:spPr>
        <p:txBody>
          <a:bodyPr>
            <a:normAutofit/>
          </a:bodyPr>
          <a:lstStyle/>
          <a:p>
            <a:pPr marL="0" indent="0">
              <a:buNone/>
            </a:pPr>
            <a:r>
              <a:rPr lang="ja-JP" altLang="en-US" sz="3200" b="1" i="0" dirty="0">
                <a:solidFill>
                  <a:srgbClr val="EAB200"/>
                </a:solidFill>
                <a:effectLst/>
                <a:latin typeface="Hiragino Kaku Gothic ProN"/>
              </a:rPr>
              <a:t>粘性</a:t>
            </a:r>
            <a:r>
              <a:rPr lang="ja-JP" altLang="en-US" sz="3200" i="0" dirty="0">
                <a:solidFill>
                  <a:srgbClr val="333333"/>
                </a:solidFill>
                <a:effectLst/>
                <a:latin typeface="Hiragino Kaku Gothic ProN"/>
              </a:rPr>
              <a:t>ー</a:t>
            </a:r>
            <a:r>
              <a:rPr lang="ja-JP" altLang="en-US" sz="3200" dirty="0">
                <a:solidFill>
                  <a:srgbClr val="333333"/>
                </a:solidFill>
                <a:latin typeface="Hiragino Kaku Gothic ProN"/>
              </a:rPr>
              <a:t>液体や気体が流動する際、各成分が互いに抵抗しあう性質</a:t>
            </a:r>
            <a:endParaRPr lang="en-US" altLang="ja-JP" sz="3200" dirty="0">
              <a:solidFill>
                <a:srgbClr val="333333"/>
              </a:solidFill>
              <a:latin typeface="Hiragino Kaku Gothic ProN"/>
            </a:endParaRPr>
          </a:p>
          <a:p>
            <a:pPr marL="0" indent="0">
              <a:buNone/>
            </a:pPr>
            <a:r>
              <a:rPr lang="ja-JP" altLang="en-US" sz="3200" b="1" dirty="0">
                <a:solidFill>
                  <a:srgbClr val="EAB200"/>
                </a:solidFill>
                <a:latin typeface="Hiragino Kaku Gothic ProN"/>
              </a:rPr>
              <a:t>粘度</a:t>
            </a:r>
            <a:r>
              <a:rPr lang="ja-JP" altLang="en-US" sz="3200" dirty="0">
                <a:solidFill>
                  <a:srgbClr val="333333"/>
                </a:solidFill>
                <a:latin typeface="Hiragino Kaku Gothic ProN"/>
              </a:rPr>
              <a:t>ー抵抗しあう程度</a:t>
            </a:r>
            <a:endParaRPr lang="en-US" altLang="ja-JP" sz="3200" dirty="0">
              <a:solidFill>
                <a:srgbClr val="333333"/>
              </a:solidFill>
              <a:latin typeface="Hiragino Kaku Gothic ProN"/>
            </a:endParaRPr>
          </a:p>
          <a:p>
            <a:pPr marL="0" indent="0">
              <a:buNone/>
            </a:pPr>
            <a:endParaRPr lang="en-US" altLang="ja-JP" sz="3200" dirty="0">
              <a:solidFill>
                <a:srgbClr val="333333"/>
              </a:solidFill>
              <a:latin typeface="Hiragino Kaku Gothic ProN"/>
            </a:endParaRPr>
          </a:p>
          <a:p>
            <a:pPr marL="0" indent="0">
              <a:buNone/>
            </a:pPr>
            <a:endParaRPr lang="en-US" altLang="ja-JP" sz="3200" dirty="0">
              <a:solidFill>
                <a:srgbClr val="333333"/>
              </a:solidFill>
              <a:latin typeface="Hiragino Kaku Gothic ProN"/>
            </a:endParaRPr>
          </a:p>
          <a:p>
            <a:pPr marL="0" indent="0">
              <a:buNone/>
            </a:pPr>
            <a:r>
              <a:rPr lang="ja-JP" altLang="en-US" sz="3200" dirty="0">
                <a:solidFill>
                  <a:srgbClr val="333333"/>
                </a:solidFill>
                <a:latin typeface="Hiragino Kaku Gothic ProN"/>
              </a:rPr>
              <a:t>気体の</a:t>
            </a:r>
            <a:r>
              <a:rPr lang="ja-JP" altLang="en-US" sz="3200" b="1" u="sng" dirty="0">
                <a:solidFill>
                  <a:srgbClr val="EAB200"/>
                </a:solidFill>
                <a:latin typeface="Hiragino Kaku Gothic ProN"/>
              </a:rPr>
              <a:t>粘度</a:t>
            </a:r>
            <a:r>
              <a:rPr lang="ja-JP" altLang="en-US" sz="3200" dirty="0">
                <a:solidFill>
                  <a:srgbClr val="333333"/>
                </a:solidFill>
                <a:latin typeface="Hiragino Kaku Gothic ProN"/>
              </a:rPr>
              <a:t>は</a:t>
            </a:r>
            <a:r>
              <a:rPr lang="ja-JP" altLang="en-US" sz="3200" b="1" u="sng" dirty="0">
                <a:solidFill>
                  <a:srgbClr val="EAB200"/>
                </a:solidFill>
                <a:latin typeface="Hiragino Kaku Gothic ProN"/>
              </a:rPr>
              <a:t>温度が高く</a:t>
            </a:r>
            <a:r>
              <a:rPr lang="ja-JP" altLang="en-US" sz="3200" dirty="0">
                <a:solidFill>
                  <a:srgbClr val="333333"/>
                </a:solidFill>
                <a:latin typeface="Hiragino Kaku Gothic ProN"/>
              </a:rPr>
              <a:t>なると大きくなるが、</a:t>
            </a:r>
            <a:r>
              <a:rPr lang="ja-JP" altLang="en-US" sz="3200" b="1" u="sng" dirty="0">
                <a:solidFill>
                  <a:srgbClr val="EAB200"/>
                </a:solidFill>
                <a:latin typeface="Hiragino Kaku Gothic ProN"/>
              </a:rPr>
              <a:t>圧力が変わってもほとんど変わらない</a:t>
            </a:r>
            <a:endParaRPr lang="en-US" altLang="ja-JP" sz="3200" b="1" u="sng" dirty="0">
              <a:solidFill>
                <a:srgbClr val="EAB200"/>
              </a:solidFill>
              <a:latin typeface="Hiragino Kaku Gothic ProN"/>
            </a:endParaRPr>
          </a:p>
          <a:p>
            <a:pPr marL="0" indent="0">
              <a:buNone/>
            </a:pPr>
            <a:endParaRPr lang="en-US" altLang="ja-JP" sz="3600" b="1" u="sng" dirty="0">
              <a:solidFill>
                <a:srgbClr val="333333"/>
              </a:solidFill>
              <a:latin typeface="Hiragino Kaku Gothic ProN"/>
            </a:endParaRPr>
          </a:p>
        </p:txBody>
      </p:sp>
      <p:sp>
        <p:nvSpPr>
          <p:cNvPr id="10" name="テキスト ボックス 9">
            <a:extLst>
              <a:ext uri="{FF2B5EF4-FFF2-40B4-BE49-F238E27FC236}">
                <a16:creationId xmlns:a16="http://schemas.microsoft.com/office/drawing/2014/main" id="{E6CFD33E-2873-40E1-B82A-84D5D8895069}"/>
              </a:ext>
            </a:extLst>
          </p:cNvPr>
          <p:cNvSpPr txBox="1"/>
          <p:nvPr/>
        </p:nvSpPr>
        <p:spPr>
          <a:xfrm>
            <a:off x="66349" y="1100741"/>
            <a:ext cx="8277986" cy="584775"/>
          </a:xfrm>
          <a:prstGeom prst="rect">
            <a:avLst/>
          </a:prstGeom>
          <a:noFill/>
        </p:spPr>
        <p:txBody>
          <a:bodyPr wrap="square">
            <a:spAutoFit/>
          </a:bodyPr>
          <a:lstStyle/>
          <a:p>
            <a:r>
              <a:rPr kumimoji="1"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粘性・粘度</a:t>
            </a:r>
            <a:endParaRPr kumimoji="1" lang="en-US" altLang="ja-JP" sz="3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E0F40272-3C62-450E-AEB0-EBC5CAF3DBDF}"/>
              </a:ext>
            </a:extLst>
          </p:cNvPr>
          <p:cNvSpPr/>
          <p:nvPr/>
        </p:nvSpPr>
        <p:spPr>
          <a:xfrm>
            <a:off x="45203" y="1141809"/>
            <a:ext cx="86927" cy="404813"/>
          </a:xfrm>
          <a:prstGeom prst="rect">
            <a:avLst/>
          </a:prstGeom>
          <a:solidFill>
            <a:srgbClr val="6B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L 字 11">
            <a:extLst>
              <a:ext uri="{FF2B5EF4-FFF2-40B4-BE49-F238E27FC236}">
                <a16:creationId xmlns:a16="http://schemas.microsoft.com/office/drawing/2014/main" id="{482CCEE3-4011-492D-A263-3B23738AE9DC}"/>
              </a:ext>
            </a:extLst>
          </p:cNvPr>
          <p:cNvSpPr/>
          <p:nvPr/>
        </p:nvSpPr>
        <p:spPr>
          <a:xfrm rot="13518342">
            <a:off x="1033544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L 字 12">
            <a:extLst>
              <a:ext uri="{FF2B5EF4-FFF2-40B4-BE49-F238E27FC236}">
                <a16:creationId xmlns:a16="http://schemas.microsoft.com/office/drawing/2014/main" id="{B19193C6-6930-4E33-9B72-12C9A82E8C57}"/>
              </a:ext>
            </a:extLst>
          </p:cNvPr>
          <p:cNvSpPr/>
          <p:nvPr/>
        </p:nvSpPr>
        <p:spPr>
          <a:xfrm rot="13518342">
            <a:off x="10043067" y="312008"/>
            <a:ext cx="464846" cy="461557"/>
          </a:xfrm>
          <a:prstGeom prst="corner">
            <a:avLst>
              <a:gd name="adj1" fmla="val 32577"/>
              <a:gd name="adj2" fmla="val 3253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L 字 13">
            <a:extLst>
              <a:ext uri="{FF2B5EF4-FFF2-40B4-BE49-F238E27FC236}">
                <a16:creationId xmlns:a16="http://schemas.microsoft.com/office/drawing/2014/main" id="{36FF2F91-529C-4EB3-926A-BDF258C66924}"/>
              </a:ext>
            </a:extLst>
          </p:cNvPr>
          <p:cNvSpPr/>
          <p:nvPr/>
        </p:nvSpPr>
        <p:spPr>
          <a:xfrm rot="13518342">
            <a:off x="9752449"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L 字 14">
            <a:extLst>
              <a:ext uri="{FF2B5EF4-FFF2-40B4-BE49-F238E27FC236}">
                <a16:creationId xmlns:a16="http://schemas.microsoft.com/office/drawing/2014/main" id="{9C7D5CE6-F2AD-4E2B-AD57-027ACC9EBB57}"/>
              </a:ext>
            </a:extLst>
          </p:cNvPr>
          <p:cNvSpPr/>
          <p:nvPr/>
        </p:nvSpPr>
        <p:spPr>
          <a:xfrm rot="13518342">
            <a:off x="946183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L 字 15">
            <a:extLst>
              <a:ext uri="{FF2B5EF4-FFF2-40B4-BE49-F238E27FC236}">
                <a16:creationId xmlns:a16="http://schemas.microsoft.com/office/drawing/2014/main" id="{1B3D53C4-14ED-415B-8E38-A4B6F9B2FE0E}"/>
              </a:ext>
            </a:extLst>
          </p:cNvPr>
          <p:cNvSpPr/>
          <p:nvPr/>
        </p:nvSpPr>
        <p:spPr>
          <a:xfrm rot="13518342">
            <a:off x="9171212"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L 字 16">
            <a:extLst>
              <a:ext uri="{FF2B5EF4-FFF2-40B4-BE49-F238E27FC236}">
                <a16:creationId xmlns:a16="http://schemas.microsoft.com/office/drawing/2014/main" id="{26125F01-A6BC-4560-B9E1-8C255287CEDB}"/>
              </a:ext>
            </a:extLst>
          </p:cNvPr>
          <p:cNvSpPr/>
          <p:nvPr/>
        </p:nvSpPr>
        <p:spPr>
          <a:xfrm rot="13518342">
            <a:off x="8878840"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L 字 17">
            <a:extLst>
              <a:ext uri="{FF2B5EF4-FFF2-40B4-BE49-F238E27FC236}">
                <a16:creationId xmlns:a16="http://schemas.microsoft.com/office/drawing/2014/main" id="{A8C4522D-F75A-4B8D-8337-5767D2EA6728}"/>
              </a:ext>
            </a:extLst>
          </p:cNvPr>
          <p:cNvSpPr/>
          <p:nvPr/>
        </p:nvSpPr>
        <p:spPr>
          <a:xfrm rot="13518342">
            <a:off x="8588222"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L 字 18">
            <a:extLst>
              <a:ext uri="{FF2B5EF4-FFF2-40B4-BE49-F238E27FC236}">
                <a16:creationId xmlns:a16="http://schemas.microsoft.com/office/drawing/2014/main" id="{58F77472-CB32-4542-B27F-ABEEC21E4524}"/>
              </a:ext>
            </a:extLst>
          </p:cNvPr>
          <p:cNvSpPr/>
          <p:nvPr/>
        </p:nvSpPr>
        <p:spPr>
          <a:xfrm rot="13518342">
            <a:off x="8297603"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L 字 19">
            <a:extLst>
              <a:ext uri="{FF2B5EF4-FFF2-40B4-BE49-F238E27FC236}">
                <a16:creationId xmlns:a16="http://schemas.microsoft.com/office/drawing/2014/main" id="{27524D8A-1D6E-43FC-A86F-323CE2F29661}"/>
              </a:ext>
            </a:extLst>
          </p:cNvPr>
          <p:cNvSpPr/>
          <p:nvPr/>
        </p:nvSpPr>
        <p:spPr>
          <a:xfrm rot="13518342">
            <a:off x="8006985"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L 字 20">
            <a:extLst>
              <a:ext uri="{FF2B5EF4-FFF2-40B4-BE49-F238E27FC236}">
                <a16:creationId xmlns:a16="http://schemas.microsoft.com/office/drawing/2014/main" id="{776AD58E-6539-42FA-98D2-C760A5DA7949}"/>
              </a:ext>
            </a:extLst>
          </p:cNvPr>
          <p:cNvSpPr/>
          <p:nvPr/>
        </p:nvSpPr>
        <p:spPr>
          <a:xfrm rot="13518342">
            <a:off x="10624304" y="31645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133055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ABE34D-4D57-4C6B-99E6-F6A776E57EC1}"/>
              </a:ext>
            </a:extLst>
          </p:cNvPr>
          <p:cNvSpPr>
            <a:spLocks noGrp="1"/>
          </p:cNvSpPr>
          <p:nvPr>
            <p:ph type="title"/>
          </p:nvPr>
        </p:nvSpPr>
        <p:spPr/>
        <p:txBody>
          <a:bodyPr/>
          <a:lstStyle/>
          <a:p>
            <a:r>
              <a:rPr kumimoji="1" lang="ja-JP" altLang="en-US" dirty="0"/>
              <a:t>基礎　</a:t>
            </a:r>
            <a:r>
              <a:rPr kumimoji="1" lang="en-US" altLang="ja-JP" dirty="0"/>
              <a:t>part</a:t>
            </a:r>
            <a:r>
              <a:rPr kumimoji="1" lang="ja-JP" altLang="en-US" dirty="0"/>
              <a:t>１　気体の性質</a:t>
            </a:r>
          </a:p>
        </p:txBody>
      </p:sp>
      <p:sp>
        <p:nvSpPr>
          <p:cNvPr id="6" name="コンテンツ プレースホルダー 5">
            <a:extLst>
              <a:ext uri="{FF2B5EF4-FFF2-40B4-BE49-F238E27FC236}">
                <a16:creationId xmlns:a16="http://schemas.microsoft.com/office/drawing/2014/main" id="{6B31834D-3CB7-490D-B7FB-7179DBBE79F3}"/>
              </a:ext>
            </a:extLst>
          </p:cNvPr>
          <p:cNvSpPr>
            <a:spLocks noGrp="1"/>
          </p:cNvSpPr>
          <p:nvPr>
            <p:ph idx="1"/>
          </p:nvPr>
        </p:nvSpPr>
        <p:spPr>
          <a:xfrm>
            <a:off x="4883075" y="1539889"/>
            <a:ext cx="10515600" cy="584775"/>
          </a:xfrm>
        </p:spPr>
        <p:txBody>
          <a:bodyPr>
            <a:normAutofit lnSpcReduction="10000"/>
          </a:bodyPr>
          <a:lstStyle/>
          <a:p>
            <a:pPr marL="0" indent="0">
              <a:buNone/>
            </a:pPr>
            <a:r>
              <a:rPr lang="ja-JP" altLang="en-US" sz="3600" b="0" i="0" dirty="0">
                <a:solidFill>
                  <a:srgbClr val="333333"/>
                </a:solidFill>
                <a:effectLst/>
                <a:latin typeface="Hiragino Kaku Gothic ProN"/>
              </a:rPr>
              <a:t>練習問題</a:t>
            </a:r>
            <a:endParaRPr lang="ja-JP" altLang="en-US" dirty="0"/>
          </a:p>
        </p:txBody>
      </p:sp>
      <p:sp>
        <p:nvSpPr>
          <p:cNvPr id="10" name="テキスト ボックス 9">
            <a:extLst>
              <a:ext uri="{FF2B5EF4-FFF2-40B4-BE49-F238E27FC236}">
                <a16:creationId xmlns:a16="http://schemas.microsoft.com/office/drawing/2014/main" id="{E6CFD33E-2873-40E1-B82A-84D5D8895069}"/>
              </a:ext>
            </a:extLst>
          </p:cNvPr>
          <p:cNvSpPr txBox="1"/>
          <p:nvPr/>
        </p:nvSpPr>
        <p:spPr>
          <a:xfrm>
            <a:off x="66349" y="1100741"/>
            <a:ext cx="8277986" cy="584775"/>
          </a:xfrm>
          <a:prstGeom prst="rect">
            <a:avLst/>
          </a:prstGeom>
          <a:noFill/>
        </p:spPr>
        <p:txBody>
          <a:bodyPr wrap="square">
            <a:spAutoFit/>
          </a:bodyPr>
          <a:lstStyle/>
          <a:p>
            <a:r>
              <a:rPr kumimoji="1"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粘性・粘度</a:t>
            </a:r>
            <a:endParaRPr kumimoji="1" lang="en-US" altLang="ja-JP" sz="3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E0F40272-3C62-450E-AEB0-EBC5CAF3DBDF}"/>
              </a:ext>
            </a:extLst>
          </p:cNvPr>
          <p:cNvSpPr/>
          <p:nvPr/>
        </p:nvSpPr>
        <p:spPr>
          <a:xfrm>
            <a:off x="45203" y="1141809"/>
            <a:ext cx="86927" cy="404813"/>
          </a:xfrm>
          <a:prstGeom prst="rect">
            <a:avLst/>
          </a:prstGeom>
          <a:solidFill>
            <a:srgbClr val="6B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a:extLst>
              <a:ext uri="{FF2B5EF4-FFF2-40B4-BE49-F238E27FC236}">
                <a16:creationId xmlns:a16="http://schemas.microsoft.com/office/drawing/2014/main" id="{CF470CCA-2887-4113-9E10-637D4AEA354D}"/>
              </a:ext>
            </a:extLst>
          </p:cNvPr>
          <p:cNvCxnSpPr/>
          <p:nvPr/>
        </p:nvCxnSpPr>
        <p:spPr>
          <a:xfrm>
            <a:off x="4883075" y="1968649"/>
            <a:ext cx="196954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コンテンツ プレースホルダー 2">
            <a:extLst>
              <a:ext uri="{FF2B5EF4-FFF2-40B4-BE49-F238E27FC236}">
                <a16:creationId xmlns:a16="http://schemas.microsoft.com/office/drawing/2014/main" id="{F2921EF1-0665-45C2-8E58-3F501EAB7ECA}"/>
              </a:ext>
            </a:extLst>
          </p:cNvPr>
          <p:cNvSpPr txBox="1">
            <a:spLocks/>
          </p:cNvSpPr>
          <p:nvPr/>
        </p:nvSpPr>
        <p:spPr bwMode="auto">
          <a:xfrm>
            <a:off x="2012830" y="2703277"/>
            <a:ext cx="11882095" cy="456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buFont typeface="Arial" charset="0"/>
              <a:buNone/>
            </a:pPr>
            <a:r>
              <a:rPr lang="ja-JP" altLang="en-US" sz="2800" dirty="0">
                <a:latin typeface="メイリオ" panose="020B0604030504040204" pitchFamily="50" charset="-128"/>
                <a:ea typeface="メイリオ" panose="020B0604030504040204" pitchFamily="50" charset="-128"/>
              </a:rPr>
              <a:t>気体の</a:t>
            </a:r>
            <a:r>
              <a:rPr lang="ja-JP" altLang="en-US" sz="2800" b="1" dirty="0">
                <a:latin typeface="メイリオ" panose="020B0604030504040204" pitchFamily="50" charset="-128"/>
                <a:ea typeface="メイリオ" panose="020B0604030504040204" pitchFamily="50" charset="-128"/>
              </a:rPr>
              <a:t>粘度</a:t>
            </a:r>
            <a:r>
              <a:rPr lang="ja-JP" altLang="en-US" sz="2800" dirty="0">
                <a:latin typeface="メイリオ" panose="020B0604030504040204" pitchFamily="50" charset="-128"/>
                <a:ea typeface="メイリオ" panose="020B0604030504040204" pitchFamily="50" charset="-128"/>
              </a:rPr>
              <a:t>は、</a:t>
            </a:r>
            <a:endParaRPr lang="en-US" altLang="ja-JP" sz="2800" dirty="0">
              <a:latin typeface="メイリオ" panose="020B0604030504040204" pitchFamily="50" charset="-128"/>
              <a:ea typeface="メイリオ" panose="020B0604030504040204" pitchFamily="50" charset="-128"/>
            </a:endParaRPr>
          </a:p>
          <a:p>
            <a:pPr eaLnBrk="1" hangingPunct="1">
              <a:buFont typeface="Arial" charset="0"/>
              <a:buNone/>
            </a:pPr>
            <a:r>
              <a:rPr lang="ja-JP" altLang="en-US" sz="2800" b="1" dirty="0">
                <a:latin typeface="メイリオ" panose="020B0604030504040204" pitchFamily="50" charset="-128"/>
                <a:ea typeface="メイリオ" panose="020B0604030504040204" pitchFamily="50" charset="-128"/>
              </a:rPr>
              <a:t>温度</a:t>
            </a:r>
            <a:r>
              <a:rPr lang="ja-JP" altLang="en-US" sz="2800" dirty="0">
                <a:latin typeface="メイリオ" panose="020B0604030504040204" pitchFamily="50" charset="-128"/>
                <a:ea typeface="メイリオ" panose="020B0604030504040204" pitchFamily="50" charset="-128"/>
              </a:rPr>
              <a:t>が高くなると増加</a:t>
            </a:r>
            <a:endParaRPr lang="en-US" altLang="ja-JP" sz="2800" dirty="0">
              <a:latin typeface="メイリオ" panose="020B0604030504040204" pitchFamily="50" charset="-128"/>
              <a:ea typeface="メイリオ" panose="020B0604030504040204" pitchFamily="50" charset="-128"/>
            </a:endParaRPr>
          </a:p>
          <a:p>
            <a:pPr eaLnBrk="1" hangingPunct="1">
              <a:buFont typeface="Arial" charset="0"/>
              <a:buNone/>
            </a:pPr>
            <a:r>
              <a:rPr lang="ja-JP" altLang="en-US" sz="2800" b="1" dirty="0">
                <a:latin typeface="メイリオ" panose="020B0604030504040204" pitchFamily="50" charset="-128"/>
                <a:ea typeface="メイリオ" panose="020B0604030504040204" pitchFamily="50" charset="-128"/>
              </a:rPr>
              <a:t>圧力</a:t>
            </a:r>
            <a:r>
              <a:rPr lang="ja-JP" altLang="en-US" sz="2800" dirty="0">
                <a:latin typeface="メイリオ" panose="020B0604030504040204" pitchFamily="50" charset="-128"/>
                <a:ea typeface="メイリオ" panose="020B0604030504040204" pitchFamily="50" charset="-128"/>
              </a:rPr>
              <a:t>が高くなるとかわらない</a:t>
            </a:r>
            <a:endParaRPr lang="en-US" altLang="ja-JP" sz="4000" dirty="0">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6BE93CB2-6A7F-4178-96CD-26FAEB399C25}"/>
              </a:ext>
            </a:extLst>
          </p:cNvPr>
          <p:cNvSpPr/>
          <p:nvPr/>
        </p:nvSpPr>
        <p:spPr>
          <a:xfrm>
            <a:off x="4923518" y="3246227"/>
            <a:ext cx="1888660" cy="400155"/>
          </a:xfrm>
          <a:prstGeom prst="rect">
            <a:avLst/>
          </a:prstGeom>
          <a:solidFill>
            <a:srgbClr val="CAD7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EE6BC424-14F6-4C14-A01E-9D6D67AF94E5}"/>
              </a:ext>
            </a:extLst>
          </p:cNvPr>
          <p:cNvSpPr/>
          <p:nvPr/>
        </p:nvSpPr>
        <p:spPr>
          <a:xfrm>
            <a:off x="4923518" y="3748456"/>
            <a:ext cx="1888660" cy="400155"/>
          </a:xfrm>
          <a:prstGeom prst="rect">
            <a:avLst/>
          </a:prstGeom>
          <a:solidFill>
            <a:srgbClr val="CAD7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L 字 15">
            <a:extLst>
              <a:ext uri="{FF2B5EF4-FFF2-40B4-BE49-F238E27FC236}">
                <a16:creationId xmlns:a16="http://schemas.microsoft.com/office/drawing/2014/main" id="{28C9FF62-B100-494D-8B56-6B74D89A6AF9}"/>
              </a:ext>
            </a:extLst>
          </p:cNvPr>
          <p:cNvSpPr/>
          <p:nvPr/>
        </p:nvSpPr>
        <p:spPr>
          <a:xfrm rot="13518342">
            <a:off x="1033544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L 字 16">
            <a:extLst>
              <a:ext uri="{FF2B5EF4-FFF2-40B4-BE49-F238E27FC236}">
                <a16:creationId xmlns:a16="http://schemas.microsoft.com/office/drawing/2014/main" id="{EC5459C2-D728-4799-93DF-FC412E76BA78}"/>
              </a:ext>
            </a:extLst>
          </p:cNvPr>
          <p:cNvSpPr/>
          <p:nvPr/>
        </p:nvSpPr>
        <p:spPr>
          <a:xfrm rot="13518342">
            <a:off x="10043067" y="312008"/>
            <a:ext cx="464846" cy="461557"/>
          </a:xfrm>
          <a:prstGeom prst="corner">
            <a:avLst>
              <a:gd name="adj1" fmla="val 32577"/>
              <a:gd name="adj2" fmla="val 3253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L 字 17">
            <a:extLst>
              <a:ext uri="{FF2B5EF4-FFF2-40B4-BE49-F238E27FC236}">
                <a16:creationId xmlns:a16="http://schemas.microsoft.com/office/drawing/2014/main" id="{55696A57-1637-41CF-BD95-CFC2283EC09A}"/>
              </a:ext>
            </a:extLst>
          </p:cNvPr>
          <p:cNvSpPr/>
          <p:nvPr/>
        </p:nvSpPr>
        <p:spPr>
          <a:xfrm rot="13518342">
            <a:off x="9752449"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L 字 18">
            <a:extLst>
              <a:ext uri="{FF2B5EF4-FFF2-40B4-BE49-F238E27FC236}">
                <a16:creationId xmlns:a16="http://schemas.microsoft.com/office/drawing/2014/main" id="{3B24D815-F471-4892-A083-AF2A3F70A236}"/>
              </a:ext>
            </a:extLst>
          </p:cNvPr>
          <p:cNvSpPr/>
          <p:nvPr/>
        </p:nvSpPr>
        <p:spPr>
          <a:xfrm rot="13518342">
            <a:off x="946183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L 字 19">
            <a:extLst>
              <a:ext uri="{FF2B5EF4-FFF2-40B4-BE49-F238E27FC236}">
                <a16:creationId xmlns:a16="http://schemas.microsoft.com/office/drawing/2014/main" id="{C4DB1255-4656-4FE4-BB3C-DD2878CDD03E}"/>
              </a:ext>
            </a:extLst>
          </p:cNvPr>
          <p:cNvSpPr/>
          <p:nvPr/>
        </p:nvSpPr>
        <p:spPr>
          <a:xfrm rot="13518342">
            <a:off x="9171212"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L 字 20">
            <a:extLst>
              <a:ext uri="{FF2B5EF4-FFF2-40B4-BE49-F238E27FC236}">
                <a16:creationId xmlns:a16="http://schemas.microsoft.com/office/drawing/2014/main" id="{E896D72A-4745-466D-9320-1C7056C90628}"/>
              </a:ext>
            </a:extLst>
          </p:cNvPr>
          <p:cNvSpPr/>
          <p:nvPr/>
        </p:nvSpPr>
        <p:spPr>
          <a:xfrm rot="13518342">
            <a:off x="8878840"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L 字 21">
            <a:extLst>
              <a:ext uri="{FF2B5EF4-FFF2-40B4-BE49-F238E27FC236}">
                <a16:creationId xmlns:a16="http://schemas.microsoft.com/office/drawing/2014/main" id="{402CE35F-EB92-40DA-835D-CCAFC51594BA}"/>
              </a:ext>
            </a:extLst>
          </p:cNvPr>
          <p:cNvSpPr/>
          <p:nvPr/>
        </p:nvSpPr>
        <p:spPr>
          <a:xfrm rot="13518342">
            <a:off x="8588222"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L 字 22">
            <a:extLst>
              <a:ext uri="{FF2B5EF4-FFF2-40B4-BE49-F238E27FC236}">
                <a16:creationId xmlns:a16="http://schemas.microsoft.com/office/drawing/2014/main" id="{7B74898B-EB60-43E4-BD26-C398308BB62C}"/>
              </a:ext>
            </a:extLst>
          </p:cNvPr>
          <p:cNvSpPr/>
          <p:nvPr/>
        </p:nvSpPr>
        <p:spPr>
          <a:xfrm rot="13518342">
            <a:off x="8297603"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L 字 23">
            <a:extLst>
              <a:ext uri="{FF2B5EF4-FFF2-40B4-BE49-F238E27FC236}">
                <a16:creationId xmlns:a16="http://schemas.microsoft.com/office/drawing/2014/main" id="{7559FAF8-E778-433E-A044-F209CA5A5A08}"/>
              </a:ext>
            </a:extLst>
          </p:cNvPr>
          <p:cNvSpPr/>
          <p:nvPr/>
        </p:nvSpPr>
        <p:spPr>
          <a:xfrm rot="13518342">
            <a:off x="8006985"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L 字 24">
            <a:extLst>
              <a:ext uri="{FF2B5EF4-FFF2-40B4-BE49-F238E27FC236}">
                <a16:creationId xmlns:a16="http://schemas.microsoft.com/office/drawing/2014/main" id="{2ABB9131-B03D-450A-AF95-D5FFD4F4A2CC}"/>
              </a:ext>
            </a:extLst>
          </p:cNvPr>
          <p:cNvSpPr/>
          <p:nvPr/>
        </p:nvSpPr>
        <p:spPr>
          <a:xfrm rot="13518342">
            <a:off x="10624304" y="31645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1421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ABE34D-4D57-4C6B-99E6-F6A776E57EC1}"/>
              </a:ext>
            </a:extLst>
          </p:cNvPr>
          <p:cNvSpPr>
            <a:spLocks noGrp="1"/>
          </p:cNvSpPr>
          <p:nvPr>
            <p:ph type="title"/>
          </p:nvPr>
        </p:nvSpPr>
        <p:spPr/>
        <p:txBody>
          <a:bodyPr/>
          <a:lstStyle/>
          <a:p>
            <a:r>
              <a:rPr kumimoji="1" lang="ja-JP" altLang="en-US" dirty="0"/>
              <a:t>基礎　</a:t>
            </a:r>
            <a:r>
              <a:rPr kumimoji="1" lang="en-US" altLang="ja-JP" dirty="0"/>
              <a:t>part</a:t>
            </a:r>
            <a:r>
              <a:rPr kumimoji="1" lang="ja-JP" altLang="en-US" dirty="0"/>
              <a:t>１　気体の性質</a:t>
            </a:r>
          </a:p>
        </p:txBody>
      </p:sp>
      <p:sp>
        <p:nvSpPr>
          <p:cNvPr id="10" name="テキスト ボックス 9">
            <a:extLst>
              <a:ext uri="{FF2B5EF4-FFF2-40B4-BE49-F238E27FC236}">
                <a16:creationId xmlns:a16="http://schemas.microsoft.com/office/drawing/2014/main" id="{E6CFD33E-2873-40E1-B82A-84D5D8895069}"/>
              </a:ext>
            </a:extLst>
          </p:cNvPr>
          <p:cNvSpPr txBox="1"/>
          <p:nvPr/>
        </p:nvSpPr>
        <p:spPr>
          <a:xfrm>
            <a:off x="4063510" y="1156749"/>
            <a:ext cx="8277986" cy="707886"/>
          </a:xfrm>
          <a:prstGeom prst="rect">
            <a:avLst/>
          </a:prstGeom>
          <a:noFill/>
        </p:spPr>
        <p:txBody>
          <a:bodyPr wrap="square">
            <a:spAutoFit/>
          </a:bodyPr>
          <a:lstStyle/>
          <a:p>
            <a:r>
              <a:rPr kumimoji="1" lang="ja-JP" altLang="en-US" sz="4000" b="1" dirty="0">
                <a:solidFill>
                  <a:schemeClr val="tx1">
                    <a:lumMod val="50000"/>
                    <a:lumOff val="50000"/>
                  </a:schemeClr>
                </a:solidFill>
                <a:latin typeface="メイリオ" panose="020B0604030504040204" pitchFamily="50" charset="-128"/>
                <a:ea typeface="メイリオ" panose="020B0604030504040204" pitchFamily="50" charset="-128"/>
              </a:rPr>
              <a:t>ヘンリーの法則</a:t>
            </a:r>
            <a:endParaRPr kumimoji="1" lang="en-US" altLang="ja-JP" sz="40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E0F40272-3C62-450E-AEB0-EBC5CAF3DBDF}"/>
              </a:ext>
            </a:extLst>
          </p:cNvPr>
          <p:cNvSpPr/>
          <p:nvPr/>
        </p:nvSpPr>
        <p:spPr>
          <a:xfrm>
            <a:off x="3976583" y="1156748"/>
            <a:ext cx="86927" cy="613101"/>
          </a:xfrm>
          <a:prstGeom prst="rect">
            <a:avLst/>
          </a:prstGeom>
          <a:solidFill>
            <a:srgbClr val="6B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L 字 12">
            <a:extLst>
              <a:ext uri="{FF2B5EF4-FFF2-40B4-BE49-F238E27FC236}">
                <a16:creationId xmlns:a16="http://schemas.microsoft.com/office/drawing/2014/main" id="{CD3A4003-EE71-40C9-A3B5-C32D187D7598}"/>
              </a:ext>
            </a:extLst>
          </p:cNvPr>
          <p:cNvSpPr/>
          <p:nvPr/>
        </p:nvSpPr>
        <p:spPr>
          <a:xfrm rot="13518342">
            <a:off x="10335440" y="320907"/>
            <a:ext cx="464846" cy="461557"/>
          </a:xfrm>
          <a:prstGeom prst="corner">
            <a:avLst>
              <a:gd name="adj1" fmla="val 32577"/>
              <a:gd name="adj2" fmla="val 3253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L 字 13">
            <a:extLst>
              <a:ext uri="{FF2B5EF4-FFF2-40B4-BE49-F238E27FC236}">
                <a16:creationId xmlns:a16="http://schemas.microsoft.com/office/drawing/2014/main" id="{FC7677E5-1A4D-4E65-B405-5DA6A6ECB33E}"/>
              </a:ext>
            </a:extLst>
          </p:cNvPr>
          <p:cNvSpPr/>
          <p:nvPr/>
        </p:nvSpPr>
        <p:spPr>
          <a:xfrm rot="13518342">
            <a:off x="10043067"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L 字 14">
            <a:extLst>
              <a:ext uri="{FF2B5EF4-FFF2-40B4-BE49-F238E27FC236}">
                <a16:creationId xmlns:a16="http://schemas.microsoft.com/office/drawing/2014/main" id="{6EFD02BE-DFE5-4A16-BBBB-BD00DADFDC4D}"/>
              </a:ext>
            </a:extLst>
          </p:cNvPr>
          <p:cNvSpPr/>
          <p:nvPr/>
        </p:nvSpPr>
        <p:spPr>
          <a:xfrm rot="13518342">
            <a:off x="9752449"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L 字 15">
            <a:extLst>
              <a:ext uri="{FF2B5EF4-FFF2-40B4-BE49-F238E27FC236}">
                <a16:creationId xmlns:a16="http://schemas.microsoft.com/office/drawing/2014/main" id="{1FB41A74-C1FD-46AA-908A-3E610DBE1088}"/>
              </a:ext>
            </a:extLst>
          </p:cNvPr>
          <p:cNvSpPr/>
          <p:nvPr/>
        </p:nvSpPr>
        <p:spPr>
          <a:xfrm rot="13518342">
            <a:off x="946183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L 字 16">
            <a:extLst>
              <a:ext uri="{FF2B5EF4-FFF2-40B4-BE49-F238E27FC236}">
                <a16:creationId xmlns:a16="http://schemas.microsoft.com/office/drawing/2014/main" id="{7300786E-746A-49C4-9A46-D2C15AC8D086}"/>
              </a:ext>
            </a:extLst>
          </p:cNvPr>
          <p:cNvSpPr/>
          <p:nvPr/>
        </p:nvSpPr>
        <p:spPr>
          <a:xfrm rot="13518342">
            <a:off x="9171212"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L 字 17">
            <a:extLst>
              <a:ext uri="{FF2B5EF4-FFF2-40B4-BE49-F238E27FC236}">
                <a16:creationId xmlns:a16="http://schemas.microsoft.com/office/drawing/2014/main" id="{4E861526-D804-47ED-80EF-1E601599093F}"/>
              </a:ext>
            </a:extLst>
          </p:cNvPr>
          <p:cNvSpPr/>
          <p:nvPr/>
        </p:nvSpPr>
        <p:spPr>
          <a:xfrm rot="13518342">
            <a:off x="8878840"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L 字 18">
            <a:extLst>
              <a:ext uri="{FF2B5EF4-FFF2-40B4-BE49-F238E27FC236}">
                <a16:creationId xmlns:a16="http://schemas.microsoft.com/office/drawing/2014/main" id="{9733E695-199C-456B-ABDF-2F9AF32C007E}"/>
              </a:ext>
            </a:extLst>
          </p:cNvPr>
          <p:cNvSpPr/>
          <p:nvPr/>
        </p:nvSpPr>
        <p:spPr>
          <a:xfrm rot="13518342">
            <a:off x="8588222"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L 字 19">
            <a:extLst>
              <a:ext uri="{FF2B5EF4-FFF2-40B4-BE49-F238E27FC236}">
                <a16:creationId xmlns:a16="http://schemas.microsoft.com/office/drawing/2014/main" id="{59130251-5845-4382-8D84-86C1412E49E9}"/>
              </a:ext>
            </a:extLst>
          </p:cNvPr>
          <p:cNvSpPr/>
          <p:nvPr/>
        </p:nvSpPr>
        <p:spPr>
          <a:xfrm rot="13518342">
            <a:off x="8297603"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L 字 20">
            <a:extLst>
              <a:ext uri="{FF2B5EF4-FFF2-40B4-BE49-F238E27FC236}">
                <a16:creationId xmlns:a16="http://schemas.microsoft.com/office/drawing/2014/main" id="{8CC4DC24-99F0-4562-896F-B934F265E69F}"/>
              </a:ext>
            </a:extLst>
          </p:cNvPr>
          <p:cNvSpPr/>
          <p:nvPr/>
        </p:nvSpPr>
        <p:spPr>
          <a:xfrm rot="13518342">
            <a:off x="8006985"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L 字 33">
            <a:extLst>
              <a:ext uri="{FF2B5EF4-FFF2-40B4-BE49-F238E27FC236}">
                <a16:creationId xmlns:a16="http://schemas.microsoft.com/office/drawing/2014/main" id="{2A31F6A1-DC89-4BE0-81CE-1E6B1F391B9E}"/>
              </a:ext>
            </a:extLst>
          </p:cNvPr>
          <p:cNvSpPr/>
          <p:nvPr/>
        </p:nvSpPr>
        <p:spPr>
          <a:xfrm rot="13518342">
            <a:off x="10624304" y="31645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 name="表 3">
            <a:extLst>
              <a:ext uri="{FF2B5EF4-FFF2-40B4-BE49-F238E27FC236}">
                <a16:creationId xmlns:a16="http://schemas.microsoft.com/office/drawing/2014/main" id="{6156C5B2-C2A4-47E5-93F7-E6255EF4FAD8}"/>
              </a:ext>
            </a:extLst>
          </p:cNvPr>
          <p:cNvGraphicFramePr>
            <a:graphicFrameLocks noGrp="1"/>
          </p:cNvGraphicFramePr>
          <p:nvPr>
            <p:extLst>
              <p:ext uri="{D42A27DB-BD31-4B8C-83A1-F6EECF244321}">
                <p14:modId xmlns:p14="http://schemas.microsoft.com/office/powerpoint/2010/main" val="2419672540"/>
              </p:ext>
            </p:extLst>
          </p:nvPr>
        </p:nvGraphicFramePr>
        <p:xfrm>
          <a:off x="355597" y="2665141"/>
          <a:ext cx="11583356" cy="1618335"/>
        </p:xfrm>
        <a:graphic>
          <a:graphicData uri="http://schemas.openxmlformats.org/drawingml/2006/table">
            <a:tbl>
              <a:tblPr firstRow="1" bandRow="1">
                <a:tableStyleId>{5C22544A-7EE6-4342-B048-85BDC9FD1C3A}</a:tableStyleId>
              </a:tblPr>
              <a:tblGrid>
                <a:gridCol w="1143176">
                  <a:extLst>
                    <a:ext uri="{9D8B030D-6E8A-4147-A177-3AD203B41FA5}">
                      <a16:colId xmlns:a16="http://schemas.microsoft.com/office/drawing/2014/main" val="1634429330"/>
                    </a:ext>
                  </a:extLst>
                </a:gridCol>
                <a:gridCol w="1044018">
                  <a:extLst>
                    <a:ext uri="{9D8B030D-6E8A-4147-A177-3AD203B41FA5}">
                      <a16:colId xmlns:a16="http://schemas.microsoft.com/office/drawing/2014/main" val="3726115999"/>
                    </a:ext>
                  </a:extLst>
                </a:gridCol>
                <a:gridCol w="1044018">
                  <a:extLst>
                    <a:ext uri="{9D8B030D-6E8A-4147-A177-3AD203B41FA5}">
                      <a16:colId xmlns:a16="http://schemas.microsoft.com/office/drawing/2014/main" val="3048573417"/>
                    </a:ext>
                  </a:extLst>
                </a:gridCol>
                <a:gridCol w="1044018">
                  <a:extLst>
                    <a:ext uri="{9D8B030D-6E8A-4147-A177-3AD203B41FA5}">
                      <a16:colId xmlns:a16="http://schemas.microsoft.com/office/drawing/2014/main" val="3010782129"/>
                    </a:ext>
                  </a:extLst>
                </a:gridCol>
                <a:gridCol w="1044018">
                  <a:extLst>
                    <a:ext uri="{9D8B030D-6E8A-4147-A177-3AD203B41FA5}">
                      <a16:colId xmlns:a16="http://schemas.microsoft.com/office/drawing/2014/main" val="335960424"/>
                    </a:ext>
                  </a:extLst>
                </a:gridCol>
                <a:gridCol w="1044018">
                  <a:extLst>
                    <a:ext uri="{9D8B030D-6E8A-4147-A177-3AD203B41FA5}">
                      <a16:colId xmlns:a16="http://schemas.microsoft.com/office/drawing/2014/main" val="351938480"/>
                    </a:ext>
                  </a:extLst>
                </a:gridCol>
                <a:gridCol w="1044018">
                  <a:extLst>
                    <a:ext uri="{9D8B030D-6E8A-4147-A177-3AD203B41FA5}">
                      <a16:colId xmlns:a16="http://schemas.microsoft.com/office/drawing/2014/main" val="2966431412"/>
                    </a:ext>
                  </a:extLst>
                </a:gridCol>
                <a:gridCol w="1044018">
                  <a:extLst>
                    <a:ext uri="{9D8B030D-6E8A-4147-A177-3AD203B41FA5}">
                      <a16:colId xmlns:a16="http://schemas.microsoft.com/office/drawing/2014/main" val="1543819157"/>
                    </a:ext>
                  </a:extLst>
                </a:gridCol>
                <a:gridCol w="1044018">
                  <a:extLst>
                    <a:ext uri="{9D8B030D-6E8A-4147-A177-3AD203B41FA5}">
                      <a16:colId xmlns:a16="http://schemas.microsoft.com/office/drawing/2014/main" val="680473742"/>
                    </a:ext>
                  </a:extLst>
                </a:gridCol>
                <a:gridCol w="1044018">
                  <a:extLst>
                    <a:ext uri="{9D8B030D-6E8A-4147-A177-3AD203B41FA5}">
                      <a16:colId xmlns:a16="http://schemas.microsoft.com/office/drawing/2014/main" val="863917282"/>
                    </a:ext>
                  </a:extLst>
                </a:gridCol>
                <a:gridCol w="1044018">
                  <a:extLst>
                    <a:ext uri="{9D8B030D-6E8A-4147-A177-3AD203B41FA5}">
                      <a16:colId xmlns:a16="http://schemas.microsoft.com/office/drawing/2014/main" val="3533076870"/>
                    </a:ext>
                  </a:extLst>
                </a:gridCol>
              </a:tblGrid>
              <a:tr h="539445">
                <a:tc>
                  <a:txBody>
                    <a:bodyPr/>
                    <a:lstStyle/>
                    <a:p>
                      <a:pPr algn="ctr"/>
                      <a:endParaRPr kumimoji="1" lang="ja-JP" altLang="en-US">
                        <a:latin typeface="メイリオ" panose="020B0604030504040204" pitchFamily="50" charset="-128"/>
                        <a:ea typeface="メイリオ" panose="020B0604030504040204" pitchFamily="50" charset="-128"/>
                      </a:endParaRP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2020</a:t>
                      </a:r>
                      <a:r>
                        <a:rPr kumimoji="1" lang="ja-JP" altLang="en-US" dirty="0">
                          <a:latin typeface="メイリオ" panose="020B0604030504040204" pitchFamily="50" charset="-128"/>
                          <a:ea typeface="メイリオ" panose="020B0604030504040204" pitchFamily="50" charset="-128"/>
                        </a:rPr>
                        <a:t>年</a:t>
                      </a: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2019</a:t>
                      </a:r>
                      <a:r>
                        <a:rPr kumimoji="1" lang="ja-JP" altLang="en-US" dirty="0">
                          <a:latin typeface="メイリオ" panose="020B0604030504040204" pitchFamily="50" charset="-128"/>
                          <a:ea typeface="メイリオ" panose="020B0604030504040204" pitchFamily="50" charset="-128"/>
                        </a:rPr>
                        <a:t>年</a:t>
                      </a: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2018</a:t>
                      </a:r>
                      <a:r>
                        <a:rPr kumimoji="1" lang="ja-JP" altLang="en-US" dirty="0">
                          <a:latin typeface="メイリオ" panose="020B0604030504040204" pitchFamily="50" charset="-128"/>
                          <a:ea typeface="メイリオ" panose="020B0604030504040204" pitchFamily="50" charset="-128"/>
                        </a:rPr>
                        <a:t>年</a:t>
                      </a: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2017</a:t>
                      </a:r>
                      <a:r>
                        <a:rPr kumimoji="1" lang="ja-JP" altLang="en-US" dirty="0">
                          <a:latin typeface="メイリオ" panose="020B0604030504040204" pitchFamily="50" charset="-128"/>
                          <a:ea typeface="メイリオ" panose="020B0604030504040204" pitchFamily="50" charset="-128"/>
                        </a:rPr>
                        <a:t>年</a:t>
                      </a: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2016</a:t>
                      </a:r>
                      <a:r>
                        <a:rPr kumimoji="1" lang="ja-JP" altLang="en-US" dirty="0">
                          <a:latin typeface="メイリオ" panose="020B0604030504040204" pitchFamily="50" charset="-128"/>
                          <a:ea typeface="メイリオ" panose="020B0604030504040204" pitchFamily="50" charset="-128"/>
                        </a:rPr>
                        <a:t>年</a:t>
                      </a: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2015</a:t>
                      </a:r>
                      <a:r>
                        <a:rPr kumimoji="1" lang="ja-JP" altLang="en-US" dirty="0">
                          <a:latin typeface="メイリオ" panose="020B0604030504040204" pitchFamily="50" charset="-128"/>
                          <a:ea typeface="メイリオ" panose="020B0604030504040204" pitchFamily="50" charset="-128"/>
                        </a:rPr>
                        <a:t>年</a:t>
                      </a: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2014</a:t>
                      </a:r>
                      <a:r>
                        <a:rPr kumimoji="1" lang="ja-JP" altLang="en-US" dirty="0">
                          <a:latin typeface="メイリオ" panose="020B0604030504040204" pitchFamily="50" charset="-128"/>
                          <a:ea typeface="メイリオ" panose="020B0604030504040204" pitchFamily="50" charset="-128"/>
                        </a:rPr>
                        <a:t>年</a:t>
                      </a: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2013</a:t>
                      </a:r>
                      <a:r>
                        <a:rPr kumimoji="1" lang="ja-JP" altLang="en-US" dirty="0">
                          <a:latin typeface="メイリオ" panose="020B0604030504040204" pitchFamily="50" charset="-128"/>
                          <a:ea typeface="メイリオ" panose="020B0604030504040204" pitchFamily="50" charset="-128"/>
                        </a:rPr>
                        <a:t>年</a:t>
                      </a: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2012</a:t>
                      </a:r>
                      <a:r>
                        <a:rPr kumimoji="1" lang="ja-JP" altLang="en-US" dirty="0">
                          <a:latin typeface="メイリオ" panose="020B0604030504040204" pitchFamily="50" charset="-128"/>
                          <a:ea typeface="メイリオ" panose="020B0604030504040204" pitchFamily="50" charset="-128"/>
                        </a:rPr>
                        <a:t>年</a:t>
                      </a:r>
                    </a:p>
                  </a:txBody>
                  <a:tcPr/>
                </a:tc>
                <a:tc>
                  <a:txBody>
                    <a:bodyPr/>
                    <a:lstStyle/>
                    <a:p>
                      <a:pPr algn="ctr"/>
                      <a:r>
                        <a:rPr kumimoji="1" lang="en-US" altLang="ja-JP" dirty="0">
                          <a:latin typeface="メイリオ" panose="020B0604030504040204" pitchFamily="50" charset="-128"/>
                          <a:ea typeface="メイリオ" panose="020B0604030504040204" pitchFamily="50" charset="-128"/>
                        </a:rPr>
                        <a:t>2011</a:t>
                      </a:r>
                      <a:r>
                        <a:rPr kumimoji="1" lang="ja-JP" altLang="en-US" dirty="0">
                          <a:latin typeface="メイリオ" panose="020B0604030504040204" pitchFamily="50" charset="-128"/>
                          <a:ea typeface="メイリオ" panose="020B0604030504040204" pitchFamily="50" charset="-128"/>
                        </a:rPr>
                        <a:t>年</a:t>
                      </a:r>
                    </a:p>
                  </a:txBody>
                  <a:tcPr/>
                </a:tc>
                <a:extLst>
                  <a:ext uri="{0D108BD9-81ED-4DB2-BD59-A6C34878D82A}">
                    <a16:rowId xmlns:a16="http://schemas.microsoft.com/office/drawing/2014/main" val="3071848153"/>
                  </a:ext>
                </a:extLst>
              </a:tr>
              <a:tr h="539445">
                <a:tc>
                  <a:txBody>
                    <a:bodyPr/>
                    <a:lstStyle/>
                    <a:p>
                      <a:pPr algn="ctr"/>
                      <a:r>
                        <a:rPr kumimoji="1" lang="ja-JP" altLang="en-US" dirty="0">
                          <a:latin typeface="メイリオ" panose="020B0604030504040204" pitchFamily="50" charset="-128"/>
                          <a:ea typeface="メイリオ" panose="020B0604030504040204" pitchFamily="50" charset="-128"/>
                        </a:rPr>
                        <a:t>文章問題</a:t>
                      </a:r>
                    </a:p>
                  </a:txBody>
                  <a:tcPr/>
                </a:tc>
                <a:tc>
                  <a:txBody>
                    <a:bodyPr/>
                    <a:lstStyle/>
                    <a:p>
                      <a:pPr algn="ctr"/>
                      <a:endParaRPr kumimoji="1" lang="ja-JP" altLang="en-US">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dirty="0">
                          <a:latin typeface="メイリオ" panose="020B0604030504040204" pitchFamily="50" charset="-128"/>
                          <a:ea typeface="メイリオ" panose="020B0604030504040204" pitchFamily="50" charset="-128"/>
                        </a:rPr>
                        <a:t>○</a:t>
                      </a: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dirty="0">
                          <a:latin typeface="メイリオ" panose="020B0604030504040204" pitchFamily="50" charset="-128"/>
                          <a:ea typeface="メイリオ" panose="020B0604030504040204" pitchFamily="50" charset="-128"/>
                        </a:rPr>
                        <a:t>○</a:t>
                      </a: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4143109766"/>
                  </a:ext>
                </a:extLst>
              </a:tr>
              <a:tr h="539445">
                <a:tc>
                  <a:txBody>
                    <a:bodyPr/>
                    <a:lstStyle/>
                    <a:p>
                      <a:pPr algn="ctr"/>
                      <a:r>
                        <a:rPr kumimoji="1" lang="ja-JP" altLang="en-US" dirty="0">
                          <a:latin typeface="メイリオ" panose="020B0604030504040204" pitchFamily="50" charset="-128"/>
                          <a:ea typeface="メイリオ" panose="020B0604030504040204" pitchFamily="50" charset="-128"/>
                        </a:rPr>
                        <a:t>計算問題</a:t>
                      </a: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dirty="0">
                          <a:latin typeface="メイリオ" panose="020B0604030504040204" pitchFamily="50" charset="-128"/>
                          <a:ea typeface="メイリオ" panose="020B0604030504040204" pitchFamily="50" charset="-128"/>
                        </a:rPr>
                        <a:t>○</a:t>
                      </a: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3917182116"/>
                  </a:ext>
                </a:extLst>
              </a:tr>
            </a:tbl>
          </a:graphicData>
        </a:graphic>
      </p:graphicFrame>
      <p:sp>
        <p:nvSpPr>
          <p:cNvPr id="8" name="テキスト ボックス 7">
            <a:extLst>
              <a:ext uri="{FF2B5EF4-FFF2-40B4-BE49-F238E27FC236}">
                <a16:creationId xmlns:a16="http://schemas.microsoft.com/office/drawing/2014/main" id="{B51EA6AB-70FC-4F7B-8842-45E2AB39D023}"/>
              </a:ext>
            </a:extLst>
          </p:cNvPr>
          <p:cNvSpPr txBox="1"/>
          <p:nvPr/>
        </p:nvSpPr>
        <p:spPr>
          <a:xfrm>
            <a:off x="8783740" y="4378263"/>
            <a:ext cx="3343564"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○：出題　◎誤答として出題</a:t>
            </a:r>
          </a:p>
        </p:txBody>
      </p:sp>
    </p:spTree>
    <p:extLst>
      <p:ext uri="{BB962C8B-B14F-4D97-AF65-F5344CB8AC3E}">
        <p14:creationId xmlns:p14="http://schemas.microsoft.com/office/powerpoint/2010/main" val="1448863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E36C4D5-3CC5-44DA-831B-9C44906FFF87}"/>
              </a:ext>
            </a:extLst>
          </p:cNvPr>
          <p:cNvSpPr/>
          <p:nvPr/>
        </p:nvSpPr>
        <p:spPr>
          <a:xfrm>
            <a:off x="491706" y="4504640"/>
            <a:ext cx="2311153" cy="436070"/>
          </a:xfrm>
          <a:prstGeom prst="rect">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BCABE34D-4D57-4C6B-99E6-F6A776E57EC1}"/>
              </a:ext>
            </a:extLst>
          </p:cNvPr>
          <p:cNvSpPr>
            <a:spLocks noGrp="1"/>
          </p:cNvSpPr>
          <p:nvPr>
            <p:ph type="title"/>
          </p:nvPr>
        </p:nvSpPr>
        <p:spPr/>
        <p:txBody>
          <a:bodyPr/>
          <a:lstStyle/>
          <a:p>
            <a:r>
              <a:rPr kumimoji="1" lang="ja-JP" altLang="en-US" dirty="0"/>
              <a:t>基礎　</a:t>
            </a:r>
            <a:r>
              <a:rPr kumimoji="1" lang="en-US" altLang="ja-JP" dirty="0"/>
              <a:t>part</a:t>
            </a:r>
            <a:r>
              <a:rPr kumimoji="1" lang="ja-JP" altLang="en-US" dirty="0"/>
              <a:t>１　気体の性質</a:t>
            </a:r>
          </a:p>
        </p:txBody>
      </p:sp>
      <p:sp>
        <p:nvSpPr>
          <p:cNvPr id="6" name="コンテンツ プレースホルダー 5">
            <a:extLst>
              <a:ext uri="{FF2B5EF4-FFF2-40B4-BE49-F238E27FC236}">
                <a16:creationId xmlns:a16="http://schemas.microsoft.com/office/drawing/2014/main" id="{6B31834D-3CB7-490D-B7FB-7179DBBE79F3}"/>
              </a:ext>
            </a:extLst>
          </p:cNvPr>
          <p:cNvSpPr>
            <a:spLocks noGrp="1"/>
          </p:cNvSpPr>
          <p:nvPr>
            <p:ph idx="1"/>
          </p:nvPr>
        </p:nvSpPr>
        <p:spPr>
          <a:xfrm>
            <a:off x="338007" y="1788854"/>
            <a:ext cx="11645257" cy="3164781"/>
          </a:xfrm>
        </p:spPr>
        <p:txBody>
          <a:bodyPr>
            <a:normAutofit/>
          </a:bodyPr>
          <a:lstStyle/>
          <a:p>
            <a:pPr marL="0" indent="0">
              <a:buNone/>
            </a:pPr>
            <a:r>
              <a:rPr lang="ja-JP" altLang="en-US" sz="3600" b="0" i="0" dirty="0">
                <a:solidFill>
                  <a:srgbClr val="333333"/>
                </a:solidFill>
                <a:effectLst/>
                <a:latin typeface="Hiragino Kaku Gothic ProN"/>
              </a:rPr>
              <a:t>溶解度が</a:t>
            </a:r>
            <a:r>
              <a:rPr lang="ja-JP" altLang="en-US" sz="3600" b="1" i="0" u="sng" dirty="0">
                <a:solidFill>
                  <a:srgbClr val="EAB200"/>
                </a:solidFill>
                <a:effectLst/>
                <a:latin typeface="Hiragino Kaku Gothic ProN"/>
              </a:rPr>
              <a:t>小さい</a:t>
            </a:r>
            <a:r>
              <a:rPr lang="ja-JP" altLang="en-US" sz="3600" b="0" i="0" dirty="0">
                <a:solidFill>
                  <a:srgbClr val="333333"/>
                </a:solidFill>
                <a:effectLst/>
                <a:latin typeface="Hiragino Kaku Gothic ProN"/>
              </a:rPr>
              <a:t>気体では、一定温度で液体に溶解する</a:t>
            </a:r>
            <a:r>
              <a:rPr lang="ja-JP" altLang="en-US" sz="3600" b="1" i="0" u="sng" dirty="0">
                <a:solidFill>
                  <a:srgbClr val="EAB200"/>
                </a:solidFill>
                <a:effectLst/>
                <a:latin typeface="Hiragino Kaku Gothic ProN"/>
              </a:rPr>
              <a:t>気体の量</a:t>
            </a:r>
            <a:r>
              <a:rPr lang="ja-JP" altLang="en-US" sz="3600" b="0" i="0" dirty="0">
                <a:solidFill>
                  <a:srgbClr val="333333"/>
                </a:solidFill>
                <a:effectLst/>
                <a:latin typeface="Hiragino Kaku Gothic ProN"/>
              </a:rPr>
              <a:t>は</a:t>
            </a:r>
            <a:r>
              <a:rPr lang="ja-JP" altLang="en-US" sz="3600" b="1" i="0" u="sng" dirty="0">
                <a:solidFill>
                  <a:srgbClr val="EAB200"/>
                </a:solidFill>
                <a:effectLst/>
                <a:latin typeface="Hiragino Kaku Gothic ProN"/>
              </a:rPr>
              <a:t>気体の圧力</a:t>
            </a:r>
            <a:r>
              <a:rPr lang="ja-JP" altLang="en-US" sz="3600" b="0" i="0" dirty="0">
                <a:solidFill>
                  <a:srgbClr val="333333"/>
                </a:solidFill>
                <a:effectLst/>
                <a:latin typeface="Hiragino Kaku Gothic ProN"/>
              </a:rPr>
              <a:t>に</a:t>
            </a:r>
            <a:r>
              <a:rPr lang="ja-JP" altLang="en-US" sz="3600" b="1" i="0" u="sng" dirty="0">
                <a:solidFill>
                  <a:srgbClr val="EAB200"/>
                </a:solidFill>
                <a:effectLst/>
                <a:latin typeface="Hiragino Kaku Gothic ProN"/>
              </a:rPr>
              <a:t>比例</a:t>
            </a:r>
            <a:endParaRPr lang="en-US" altLang="ja-JP" sz="3600" b="1" i="0" u="sng" dirty="0">
              <a:solidFill>
                <a:srgbClr val="EAB200"/>
              </a:solidFill>
              <a:effectLst/>
              <a:latin typeface="Hiragino Kaku Gothic ProN"/>
            </a:endParaRPr>
          </a:p>
        </p:txBody>
      </p:sp>
      <p:sp>
        <p:nvSpPr>
          <p:cNvPr id="10" name="テキスト ボックス 9">
            <a:extLst>
              <a:ext uri="{FF2B5EF4-FFF2-40B4-BE49-F238E27FC236}">
                <a16:creationId xmlns:a16="http://schemas.microsoft.com/office/drawing/2014/main" id="{E6CFD33E-2873-40E1-B82A-84D5D8895069}"/>
              </a:ext>
            </a:extLst>
          </p:cNvPr>
          <p:cNvSpPr txBox="1"/>
          <p:nvPr/>
        </p:nvSpPr>
        <p:spPr>
          <a:xfrm>
            <a:off x="66349" y="1100741"/>
            <a:ext cx="8277986" cy="584775"/>
          </a:xfrm>
          <a:prstGeom prst="rect">
            <a:avLst/>
          </a:prstGeom>
          <a:noFill/>
        </p:spPr>
        <p:txBody>
          <a:bodyPr wrap="square">
            <a:spAutoFit/>
          </a:bodyPr>
          <a:lstStyle/>
          <a:p>
            <a:r>
              <a:rPr kumimoji="1"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ヘンリーの法則</a:t>
            </a:r>
            <a:endParaRPr kumimoji="1" lang="en-US" altLang="ja-JP" sz="3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E0F40272-3C62-450E-AEB0-EBC5CAF3DBDF}"/>
              </a:ext>
            </a:extLst>
          </p:cNvPr>
          <p:cNvSpPr/>
          <p:nvPr/>
        </p:nvSpPr>
        <p:spPr>
          <a:xfrm>
            <a:off x="45203" y="1141809"/>
            <a:ext cx="86927" cy="404813"/>
          </a:xfrm>
          <a:prstGeom prst="rect">
            <a:avLst/>
          </a:prstGeom>
          <a:solidFill>
            <a:srgbClr val="6B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06752D16-F92E-4A66-81BC-C4B876EDDC07}"/>
              </a:ext>
            </a:extLst>
          </p:cNvPr>
          <p:cNvGrpSpPr/>
          <p:nvPr/>
        </p:nvGrpSpPr>
        <p:grpSpPr>
          <a:xfrm>
            <a:off x="491706" y="3405195"/>
            <a:ext cx="2311155" cy="1558549"/>
            <a:chOff x="517585" y="3613934"/>
            <a:chExt cx="2311155" cy="1558549"/>
          </a:xfrm>
        </p:grpSpPr>
        <p:cxnSp>
          <p:nvCxnSpPr>
            <p:cNvPr id="9" name="直線コネクタ 8">
              <a:extLst>
                <a:ext uri="{FF2B5EF4-FFF2-40B4-BE49-F238E27FC236}">
                  <a16:creationId xmlns:a16="http://schemas.microsoft.com/office/drawing/2014/main" id="{968847BA-8F77-4B9C-9300-B58C07D35F18}"/>
                </a:ext>
              </a:extLst>
            </p:cNvPr>
            <p:cNvCxnSpPr/>
            <p:nvPr/>
          </p:nvCxnSpPr>
          <p:spPr>
            <a:xfrm>
              <a:off x="2828740" y="3613934"/>
              <a:ext cx="0" cy="1535515"/>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2" name="グループ化 11">
              <a:extLst>
                <a:ext uri="{FF2B5EF4-FFF2-40B4-BE49-F238E27FC236}">
                  <a16:creationId xmlns:a16="http://schemas.microsoft.com/office/drawing/2014/main" id="{FFF67BC0-2528-4A9C-A95C-17EA5C032D6C}"/>
                </a:ext>
              </a:extLst>
            </p:cNvPr>
            <p:cNvGrpSpPr/>
            <p:nvPr/>
          </p:nvGrpSpPr>
          <p:grpSpPr>
            <a:xfrm>
              <a:off x="517585" y="3636968"/>
              <a:ext cx="2311155" cy="1535515"/>
              <a:chOff x="1176338" y="4048125"/>
              <a:chExt cx="1262062" cy="952500"/>
            </a:xfrm>
          </p:grpSpPr>
          <p:cxnSp>
            <p:nvCxnSpPr>
              <p:cNvPr id="14" name="直線コネクタ 13">
                <a:extLst>
                  <a:ext uri="{FF2B5EF4-FFF2-40B4-BE49-F238E27FC236}">
                    <a16:creationId xmlns:a16="http://schemas.microsoft.com/office/drawing/2014/main" id="{3BC9895C-783F-49B5-82AB-CE65372BF0D5}"/>
                  </a:ext>
                </a:extLst>
              </p:cNvPr>
              <p:cNvCxnSpPr/>
              <p:nvPr/>
            </p:nvCxnSpPr>
            <p:spPr>
              <a:xfrm>
                <a:off x="1181100" y="4048125"/>
                <a:ext cx="0" cy="9525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0A9CCC5F-D6EF-47D8-A4CF-8FE41FBDE75A}"/>
                  </a:ext>
                </a:extLst>
              </p:cNvPr>
              <p:cNvCxnSpPr/>
              <p:nvPr/>
            </p:nvCxnSpPr>
            <p:spPr>
              <a:xfrm>
                <a:off x="1176338" y="5000624"/>
                <a:ext cx="1262062"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cxnSp>
        <p:nvCxnSpPr>
          <p:cNvPr id="13" name="直線コネクタ 12">
            <a:extLst>
              <a:ext uri="{FF2B5EF4-FFF2-40B4-BE49-F238E27FC236}">
                <a16:creationId xmlns:a16="http://schemas.microsoft.com/office/drawing/2014/main" id="{E16673BF-8E2D-40B6-8A38-AAE7E713D129}"/>
              </a:ext>
            </a:extLst>
          </p:cNvPr>
          <p:cNvCxnSpPr/>
          <p:nvPr/>
        </p:nvCxnSpPr>
        <p:spPr>
          <a:xfrm>
            <a:off x="500426" y="3853686"/>
            <a:ext cx="231115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矢印: 下 15">
            <a:extLst>
              <a:ext uri="{FF2B5EF4-FFF2-40B4-BE49-F238E27FC236}">
                <a16:creationId xmlns:a16="http://schemas.microsoft.com/office/drawing/2014/main" id="{EFD4FBCB-4DB9-4722-A1DA-CD4643A1C5E2}"/>
              </a:ext>
            </a:extLst>
          </p:cNvPr>
          <p:cNvSpPr/>
          <p:nvPr/>
        </p:nvSpPr>
        <p:spPr>
          <a:xfrm>
            <a:off x="1436274" y="3109893"/>
            <a:ext cx="376220" cy="542919"/>
          </a:xfrm>
          <a:prstGeom prst="downArrow">
            <a:avLst/>
          </a:prstGeom>
          <a:solidFill>
            <a:srgbClr val="EA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D5586188-5071-49C9-8E7E-1FD6627C8E06}"/>
              </a:ext>
            </a:extLst>
          </p:cNvPr>
          <p:cNvSpPr/>
          <p:nvPr/>
        </p:nvSpPr>
        <p:spPr>
          <a:xfrm>
            <a:off x="1724391" y="4635480"/>
            <a:ext cx="176205" cy="17620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7124E80C-3B01-48FE-BE23-D8DADD1C2213}"/>
              </a:ext>
            </a:extLst>
          </p:cNvPr>
          <p:cNvSpPr/>
          <p:nvPr/>
        </p:nvSpPr>
        <p:spPr>
          <a:xfrm>
            <a:off x="848101" y="4195986"/>
            <a:ext cx="176205" cy="17620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FE442811-F96F-4444-9D46-9D256D3CE903}"/>
              </a:ext>
            </a:extLst>
          </p:cNvPr>
          <p:cNvSpPr/>
          <p:nvPr/>
        </p:nvSpPr>
        <p:spPr>
          <a:xfrm>
            <a:off x="1260069" y="3943532"/>
            <a:ext cx="176205" cy="17620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3A686627-2E4B-41E3-A0EC-B82368A1EFDC}"/>
              </a:ext>
            </a:extLst>
          </p:cNvPr>
          <p:cNvSpPr/>
          <p:nvPr/>
        </p:nvSpPr>
        <p:spPr>
          <a:xfrm>
            <a:off x="1371980" y="4284088"/>
            <a:ext cx="176205" cy="17620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394919D2-A6C6-4AB0-AB46-D506071160A4}"/>
              </a:ext>
            </a:extLst>
          </p:cNvPr>
          <p:cNvSpPr/>
          <p:nvPr/>
        </p:nvSpPr>
        <p:spPr>
          <a:xfrm>
            <a:off x="1855260" y="4129488"/>
            <a:ext cx="176205" cy="17620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32EE3E8F-6D2B-45D7-A236-42FC5E64D56F}"/>
              </a:ext>
            </a:extLst>
          </p:cNvPr>
          <p:cNvSpPr/>
          <p:nvPr/>
        </p:nvSpPr>
        <p:spPr>
          <a:xfrm>
            <a:off x="2426641" y="3939631"/>
            <a:ext cx="176205" cy="17620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BFBB559C-A35E-4168-B67C-6CC63E321300}"/>
              </a:ext>
            </a:extLst>
          </p:cNvPr>
          <p:cNvSpPr/>
          <p:nvPr/>
        </p:nvSpPr>
        <p:spPr>
          <a:xfrm>
            <a:off x="4035544" y="4504640"/>
            <a:ext cx="2311153" cy="436070"/>
          </a:xfrm>
          <a:prstGeom prst="rect">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a:extLst>
              <a:ext uri="{FF2B5EF4-FFF2-40B4-BE49-F238E27FC236}">
                <a16:creationId xmlns:a16="http://schemas.microsoft.com/office/drawing/2014/main" id="{64A02742-538E-4FBB-BAAB-8968B8DE2B6B}"/>
              </a:ext>
            </a:extLst>
          </p:cNvPr>
          <p:cNvGrpSpPr/>
          <p:nvPr/>
        </p:nvGrpSpPr>
        <p:grpSpPr>
          <a:xfrm>
            <a:off x="4035544" y="3405195"/>
            <a:ext cx="2311155" cy="1558549"/>
            <a:chOff x="517585" y="3613934"/>
            <a:chExt cx="2311155" cy="1558549"/>
          </a:xfrm>
        </p:grpSpPr>
        <p:cxnSp>
          <p:nvCxnSpPr>
            <p:cNvPr id="25" name="直線コネクタ 24">
              <a:extLst>
                <a:ext uri="{FF2B5EF4-FFF2-40B4-BE49-F238E27FC236}">
                  <a16:creationId xmlns:a16="http://schemas.microsoft.com/office/drawing/2014/main" id="{A442ECBB-E99F-460B-9EEE-B33C6D30214B}"/>
                </a:ext>
              </a:extLst>
            </p:cNvPr>
            <p:cNvCxnSpPr/>
            <p:nvPr/>
          </p:nvCxnSpPr>
          <p:spPr>
            <a:xfrm>
              <a:off x="2828740" y="3613934"/>
              <a:ext cx="0" cy="1535515"/>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6" name="グループ化 25">
              <a:extLst>
                <a:ext uri="{FF2B5EF4-FFF2-40B4-BE49-F238E27FC236}">
                  <a16:creationId xmlns:a16="http://schemas.microsoft.com/office/drawing/2014/main" id="{3CFD5BF0-EA01-458C-A672-EB069830AD09}"/>
                </a:ext>
              </a:extLst>
            </p:cNvPr>
            <p:cNvGrpSpPr/>
            <p:nvPr/>
          </p:nvGrpSpPr>
          <p:grpSpPr>
            <a:xfrm>
              <a:off x="517585" y="3636968"/>
              <a:ext cx="2311155" cy="1535515"/>
              <a:chOff x="1176338" y="4048125"/>
              <a:chExt cx="1262062" cy="952500"/>
            </a:xfrm>
          </p:grpSpPr>
          <p:cxnSp>
            <p:nvCxnSpPr>
              <p:cNvPr id="27" name="直線コネクタ 26">
                <a:extLst>
                  <a:ext uri="{FF2B5EF4-FFF2-40B4-BE49-F238E27FC236}">
                    <a16:creationId xmlns:a16="http://schemas.microsoft.com/office/drawing/2014/main" id="{5EC71837-E121-41B9-9071-ABBACC9DC3E7}"/>
                  </a:ext>
                </a:extLst>
              </p:cNvPr>
              <p:cNvCxnSpPr/>
              <p:nvPr/>
            </p:nvCxnSpPr>
            <p:spPr>
              <a:xfrm>
                <a:off x="1181100" y="4048125"/>
                <a:ext cx="0" cy="9525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159B6074-DC92-471D-ABE0-CB790E867770}"/>
                  </a:ext>
                </a:extLst>
              </p:cNvPr>
              <p:cNvCxnSpPr/>
              <p:nvPr/>
            </p:nvCxnSpPr>
            <p:spPr>
              <a:xfrm>
                <a:off x="1176338" y="5000624"/>
                <a:ext cx="1262062"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cxnSp>
        <p:nvCxnSpPr>
          <p:cNvPr id="29" name="直線コネクタ 28">
            <a:extLst>
              <a:ext uri="{FF2B5EF4-FFF2-40B4-BE49-F238E27FC236}">
                <a16:creationId xmlns:a16="http://schemas.microsoft.com/office/drawing/2014/main" id="{BBE72A62-7B47-41BB-B18B-EB76F14B9282}"/>
              </a:ext>
            </a:extLst>
          </p:cNvPr>
          <p:cNvCxnSpPr/>
          <p:nvPr/>
        </p:nvCxnSpPr>
        <p:spPr>
          <a:xfrm>
            <a:off x="4044264" y="4052994"/>
            <a:ext cx="231115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0" name="矢印: 下 29">
            <a:extLst>
              <a:ext uri="{FF2B5EF4-FFF2-40B4-BE49-F238E27FC236}">
                <a16:creationId xmlns:a16="http://schemas.microsoft.com/office/drawing/2014/main" id="{1FA2EFDB-F55E-44A5-A671-DCEE26088A01}"/>
              </a:ext>
            </a:extLst>
          </p:cNvPr>
          <p:cNvSpPr/>
          <p:nvPr/>
        </p:nvSpPr>
        <p:spPr>
          <a:xfrm>
            <a:off x="5447136" y="3310112"/>
            <a:ext cx="376220" cy="542919"/>
          </a:xfrm>
          <a:prstGeom prst="downArrow">
            <a:avLst/>
          </a:prstGeom>
          <a:solidFill>
            <a:srgbClr val="EA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CB12BAD4-74E8-4DD6-8B98-F992F5055DB7}"/>
              </a:ext>
            </a:extLst>
          </p:cNvPr>
          <p:cNvSpPr/>
          <p:nvPr/>
        </p:nvSpPr>
        <p:spPr>
          <a:xfrm>
            <a:off x="5268229" y="4635480"/>
            <a:ext cx="176205" cy="17620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C8158F31-56D4-435C-BAB2-2D89812BE14E}"/>
              </a:ext>
            </a:extLst>
          </p:cNvPr>
          <p:cNvSpPr/>
          <p:nvPr/>
        </p:nvSpPr>
        <p:spPr>
          <a:xfrm>
            <a:off x="4391939" y="4195986"/>
            <a:ext cx="176205" cy="17620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937B1DE2-4D7F-484E-B29B-3520465F5504}"/>
              </a:ext>
            </a:extLst>
          </p:cNvPr>
          <p:cNvSpPr/>
          <p:nvPr/>
        </p:nvSpPr>
        <p:spPr>
          <a:xfrm>
            <a:off x="4674178" y="4140859"/>
            <a:ext cx="176205" cy="17620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8BD24191-6BE3-4337-97D7-DB1BC0E0F220}"/>
              </a:ext>
            </a:extLst>
          </p:cNvPr>
          <p:cNvSpPr/>
          <p:nvPr/>
        </p:nvSpPr>
        <p:spPr>
          <a:xfrm>
            <a:off x="4915818" y="4284088"/>
            <a:ext cx="176205" cy="17620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C0E833B4-7D07-49A8-8E29-F80345F1326D}"/>
              </a:ext>
            </a:extLst>
          </p:cNvPr>
          <p:cNvSpPr/>
          <p:nvPr/>
        </p:nvSpPr>
        <p:spPr>
          <a:xfrm>
            <a:off x="5399098" y="4129488"/>
            <a:ext cx="176205" cy="17620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E1317F42-33BB-4A54-A1CA-AE5AC958AB3E}"/>
              </a:ext>
            </a:extLst>
          </p:cNvPr>
          <p:cNvSpPr/>
          <p:nvPr/>
        </p:nvSpPr>
        <p:spPr>
          <a:xfrm>
            <a:off x="4225095" y="4580889"/>
            <a:ext cx="176205" cy="17620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A4B57B80-AF1C-4A15-8F86-2544C44BC167}"/>
              </a:ext>
            </a:extLst>
          </p:cNvPr>
          <p:cNvSpPr/>
          <p:nvPr/>
        </p:nvSpPr>
        <p:spPr>
          <a:xfrm>
            <a:off x="7750138" y="4504638"/>
            <a:ext cx="2311153" cy="436070"/>
          </a:xfrm>
          <a:prstGeom prst="rect">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 name="グループ化 37">
            <a:extLst>
              <a:ext uri="{FF2B5EF4-FFF2-40B4-BE49-F238E27FC236}">
                <a16:creationId xmlns:a16="http://schemas.microsoft.com/office/drawing/2014/main" id="{794F7B12-E914-456F-95C8-C2E6939CD890}"/>
              </a:ext>
            </a:extLst>
          </p:cNvPr>
          <p:cNvGrpSpPr/>
          <p:nvPr/>
        </p:nvGrpSpPr>
        <p:grpSpPr>
          <a:xfrm>
            <a:off x="7750138" y="3405193"/>
            <a:ext cx="2311155" cy="1558549"/>
            <a:chOff x="517585" y="3613934"/>
            <a:chExt cx="2311155" cy="1558549"/>
          </a:xfrm>
        </p:grpSpPr>
        <p:cxnSp>
          <p:nvCxnSpPr>
            <p:cNvPr id="39" name="直線コネクタ 38">
              <a:extLst>
                <a:ext uri="{FF2B5EF4-FFF2-40B4-BE49-F238E27FC236}">
                  <a16:creationId xmlns:a16="http://schemas.microsoft.com/office/drawing/2014/main" id="{AAA34E83-B203-416A-8906-D7DB007AFFDA}"/>
                </a:ext>
              </a:extLst>
            </p:cNvPr>
            <p:cNvCxnSpPr/>
            <p:nvPr/>
          </p:nvCxnSpPr>
          <p:spPr>
            <a:xfrm>
              <a:off x="2828740" y="3613934"/>
              <a:ext cx="0" cy="1535515"/>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40" name="グループ化 39">
              <a:extLst>
                <a:ext uri="{FF2B5EF4-FFF2-40B4-BE49-F238E27FC236}">
                  <a16:creationId xmlns:a16="http://schemas.microsoft.com/office/drawing/2014/main" id="{D5A4D2E2-D942-4F2A-A965-2DEE5C844605}"/>
                </a:ext>
              </a:extLst>
            </p:cNvPr>
            <p:cNvGrpSpPr/>
            <p:nvPr/>
          </p:nvGrpSpPr>
          <p:grpSpPr>
            <a:xfrm>
              <a:off x="517585" y="3636968"/>
              <a:ext cx="2311155" cy="1535515"/>
              <a:chOff x="1176338" y="4048125"/>
              <a:chExt cx="1262062" cy="952500"/>
            </a:xfrm>
          </p:grpSpPr>
          <p:cxnSp>
            <p:nvCxnSpPr>
              <p:cNvPr id="41" name="直線コネクタ 40">
                <a:extLst>
                  <a:ext uri="{FF2B5EF4-FFF2-40B4-BE49-F238E27FC236}">
                    <a16:creationId xmlns:a16="http://schemas.microsoft.com/office/drawing/2014/main" id="{B6A83E0E-369E-42AE-838B-932AD29E8AEC}"/>
                  </a:ext>
                </a:extLst>
              </p:cNvPr>
              <p:cNvCxnSpPr/>
              <p:nvPr/>
            </p:nvCxnSpPr>
            <p:spPr>
              <a:xfrm>
                <a:off x="1181100" y="4048125"/>
                <a:ext cx="0" cy="9525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BCD59705-F6DA-4E0C-9D8F-D5A3070960CC}"/>
                  </a:ext>
                </a:extLst>
              </p:cNvPr>
              <p:cNvCxnSpPr/>
              <p:nvPr/>
            </p:nvCxnSpPr>
            <p:spPr>
              <a:xfrm>
                <a:off x="1176338" y="5000624"/>
                <a:ext cx="1262062"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cxnSp>
        <p:nvCxnSpPr>
          <p:cNvPr id="43" name="直線コネクタ 42">
            <a:extLst>
              <a:ext uri="{FF2B5EF4-FFF2-40B4-BE49-F238E27FC236}">
                <a16:creationId xmlns:a16="http://schemas.microsoft.com/office/drawing/2014/main" id="{88F9AF2B-5D42-4F28-A991-67B816E2CBDD}"/>
              </a:ext>
            </a:extLst>
          </p:cNvPr>
          <p:cNvCxnSpPr/>
          <p:nvPr/>
        </p:nvCxnSpPr>
        <p:spPr>
          <a:xfrm>
            <a:off x="7750136" y="4172950"/>
            <a:ext cx="231115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4" name="矢印: 下 43">
            <a:extLst>
              <a:ext uri="{FF2B5EF4-FFF2-40B4-BE49-F238E27FC236}">
                <a16:creationId xmlns:a16="http://schemas.microsoft.com/office/drawing/2014/main" id="{649A17A9-D860-432D-8312-D06611CF2043}"/>
              </a:ext>
            </a:extLst>
          </p:cNvPr>
          <p:cNvSpPr/>
          <p:nvPr/>
        </p:nvSpPr>
        <p:spPr>
          <a:xfrm>
            <a:off x="8046347" y="3539181"/>
            <a:ext cx="376220" cy="542919"/>
          </a:xfrm>
          <a:prstGeom prst="downArrow">
            <a:avLst/>
          </a:prstGeom>
          <a:solidFill>
            <a:srgbClr val="EA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4">
            <a:extLst>
              <a:ext uri="{FF2B5EF4-FFF2-40B4-BE49-F238E27FC236}">
                <a16:creationId xmlns:a16="http://schemas.microsoft.com/office/drawing/2014/main" id="{40B9DD6F-4F76-46DA-90EB-FC6F0B37F06E}"/>
              </a:ext>
            </a:extLst>
          </p:cNvPr>
          <p:cNvSpPr/>
          <p:nvPr/>
        </p:nvSpPr>
        <p:spPr>
          <a:xfrm>
            <a:off x="8982823" y="4635478"/>
            <a:ext cx="176205" cy="17620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a:extLst>
              <a:ext uri="{FF2B5EF4-FFF2-40B4-BE49-F238E27FC236}">
                <a16:creationId xmlns:a16="http://schemas.microsoft.com/office/drawing/2014/main" id="{E453FBF7-D68A-4994-940E-3F8638391AE1}"/>
              </a:ext>
            </a:extLst>
          </p:cNvPr>
          <p:cNvSpPr/>
          <p:nvPr/>
        </p:nvSpPr>
        <p:spPr>
          <a:xfrm>
            <a:off x="7977745" y="4247944"/>
            <a:ext cx="176205" cy="17620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楕円 46">
            <a:extLst>
              <a:ext uri="{FF2B5EF4-FFF2-40B4-BE49-F238E27FC236}">
                <a16:creationId xmlns:a16="http://schemas.microsoft.com/office/drawing/2014/main" id="{9E2A6EE6-B0DF-498A-AD73-FDAE659928E1}"/>
              </a:ext>
            </a:extLst>
          </p:cNvPr>
          <p:cNvSpPr/>
          <p:nvPr/>
        </p:nvSpPr>
        <p:spPr>
          <a:xfrm>
            <a:off x="8077099" y="4665616"/>
            <a:ext cx="176205" cy="17620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a:extLst>
              <a:ext uri="{FF2B5EF4-FFF2-40B4-BE49-F238E27FC236}">
                <a16:creationId xmlns:a16="http://schemas.microsoft.com/office/drawing/2014/main" id="{1DC4B4DB-615C-4EF1-9538-51517861A728}"/>
              </a:ext>
            </a:extLst>
          </p:cNvPr>
          <p:cNvSpPr/>
          <p:nvPr/>
        </p:nvSpPr>
        <p:spPr>
          <a:xfrm>
            <a:off x="8794713" y="4284087"/>
            <a:ext cx="176205" cy="17620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楕円 48">
            <a:extLst>
              <a:ext uri="{FF2B5EF4-FFF2-40B4-BE49-F238E27FC236}">
                <a16:creationId xmlns:a16="http://schemas.microsoft.com/office/drawing/2014/main" id="{177BF44F-A684-48E6-A8D4-FF039C3D9CE1}"/>
              </a:ext>
            </a:extLst>
          </p:cNvPr>
          <p:cNvSpPr/>
          <p:nvPr/>
        </p:nvSpPr>
        <p:spPr>
          <a:xfrm>
            <a:off x="9537414" y="4577514"/>
            <a:ext cx="176205" cy="17620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楕円 49">
            <a:extLst>
              <a:ext uri="{FF2B5EF4-FFF2-40B4-BE49-F238E27FC236}">
                <a16:creationId xmlns:a16="http://schemas.microsoft.com/office/drawing/2014/main" id="{4FF0A8B9-8996-4660-B45A-885C6351B52E}"/>
              </a:ext>
            </a:extLst>
          </p:cNvPr>
          <p:cNvSpPr/>
          <p:nvPr/>
        </p:nvSpPr>
        <p:spPr>
          <a:xfrm>
            <a:off x="9654656" y="4203893"/>
            <a:ext cx="176205" cy="17620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矢印: 下 50">
            <a:extLst>
              <a:ext uri="{FF2B5EF4-FFF2-40B4-BE49-F238E27FC236}">
                <a16:creationId xmlns:a16="http://schemas.microsoft.com/office/drawing/2014/main" id="{248B9565-6DF5-44F3-BD27-E54FE40A0BE5}"/>
              </a:ext>
            </a:extLst>
          </p:cNvPr>
          <p:cNvSpPr/>
          <p:nvPr/>
        </p:nvSpPr>
        <p:spPr>
          <a:xfrm>
            <a:off x="4503885" y="3351432"/>
            <a:ext cx="376220" cy="542919"/>
          </a:xfrm>
          <a:prstGeom prst="downArrow">
            <a:avLst/>
          </a:prstGeom>
          <a:solidFill>
            <a:srgbClr val="EA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矢印: 下 51">
            <a:extLst>
              <a:ext uri="{FF2B5EF4-FFF2-40B4-BE49-F238E27FC236}">
                <a16:creationId xmlns:a16="http://schemas.microsoft.com/office/drawing/2014/main" id="{DA570630-9266-46B8-965D-709CE9A288EE}"/>
              </a:ext>
            </a:extLst>
          </p:cNvPr>
          <p:cNvSpPr/>
          <p:nvPr/>
        </p:nvSpPr>
        <p:spPr>
          <a:xfrm>
            <a:off x="8702260" y="3525778"/>
            <a:ext cx="376220" cy="542919"/>
          </a:xfrm>
          <a:prstGeom prst="downArrow">
            <a:avLst/>
          </a:prstGeom>
          <a:solidFill>
            <a:srgbClr val="EA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矢印: 下 52">
            <a:extLst>
              <a:ext uri="{FF2B5EF4-FFF2-40B4-BE49-F238E27FC236}">
                <a16:creationId xmlns:a16="http://schemas.microsoft.com/office/drawing/2014/main" id="{E0BFB0ED-9544-424D-846E-545786E92388}"/>
              </a:ext>
            </a:extLst>
          </p:cNvPr>
          <p:cNvSpPr/>
          <p:nvPr/>
        </p:nvSpPr>
        <p:spPr>
          <a:xfrm>
            <a:off x="9384213" y="3539180"/>
            <a:ext cx="376220" cy="542919"/>
          </a:xfrm>
          <a:prstGeom prst="downArrow">
            <a:avLst/>
          </a:prstGeom>
          <a:solidFill>
            <a:srgbClr val="EA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コンテンツ プレースホルダー 5">
            <a:extLst>
              <a:ext uri="{FF2B5EF4-FFF2-40B4-BE49-F238E27FC236}">
                <a16:creationId xmlns:a16="http://schemas.microsoft.com/office/drawing/2014/main" id="{CA41E567-D168-421D-BE51-65C90B60686B}"/>
              </a:ext>
            </a:extLst>
          </p:cNvPr>
          <p:cNvSpPr txBox="1">
            <a:spLocks/>
          </p:cNvSpPr>
          <p:nvPr/>
        </p:nvSpPr>
        <p:spPr>
          <a:xfrm>
            <a:off x="385468" y="5300076"/>
            <a:ext cx="11645257" cy="7219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600" dirty="0">
                <a:solidFill>
                  <a:srgbClr val="333333"/>
                </a:solidFill>
                <a:latin typeface="Hiragino Kaku Gothic ProN"/>
              </a:rPr>
              <a:t>液体に溶ける</a:t>
            </a:r>
            <a:r>
              <a:rPr lang="ja-JP" altLang="en-US" sz="3600" b="1" u="sng" dirty="0">
                <a:solidFill>
                  <a:srgbClr val="EAB200"/>
                </a:solidFill>
                <a:latin typeface="Hiragino Kaku Gothic ProN"/>
              </a:rPr>
              <a:t>気体の数</a:t>
            </a:r>
            <a:r>
              <a:rPr lang="ja-JP" altLang="en-US" sz="3600" dirty="0">
                <a:solidFill>
                  <a:srgbClr val="333333"/>
                </a:solidFill>
                <a:latin typeface="Hiragino Kaku Gothic ProN"/>
              </a:rPr>
              <a:t>は</a:t>
            </a:r>
            <a:r>
              <a:rPr lang="ja-JP" altLang="en-US" sz="3600" b="1" u="sng" dirty="0">
                <a:solidFill>
                  <a:srgbClr val="EAB200"/>
                </a:solidFill>
                <a:latin typeface="Hiragino Kaku Gothic ProN"/>
              </a:rPr>
              <a:t>圧力</a:t>
            </a:r>
            <a:r>
              <a:rPr lang="ja-JP" altLang="en-US" sz="3600" dirty="0">
                <a:solidFill>
                  <a:srgbClr val="333333"/>
                </a:solidFill>
                <a:latin typeface="Hiragino Kaku Gothic ProN"/>
              </a:rPr>
              <a:t>（矢印の数）に</a:t>
            </a:r>
            <a:r>
              <a:rPr lang="ja-JP" altLang="en-US" sz="3600" b="1" u="sng" dirty="0">
                <a:solidFill>
                  <a:srgbClr val="EAB200"/>
                </a:solidFill>
                <a:latin typeface="Hiragino Kaku Gothic ProN"/>
              </a:rPr>
              <a:t>比例</a:t>
            </a:r>
            <a:endParaRPr lang="en-US" altLang="ja-JP" sz="3600" b="1" u="sng" dirty="0">
              <a:solidFill>
                <a:srgbClr val="EAB200"/>
              </a:solidFill>
              <a:latin typeface="Hiragino Kaku Gothic ProN"/>
            </a:endParaRPr>
          </a:p>
        </p:txBody>
      </p:sp>
      <p:sp>
        <p:nvSpPr>
          <p:cNvPr id="55" name="コンテンツ プレースホルダー 5">
            <a:extLst>
              <a:ext uri="{FF2B5EF4-FFF2-40B4-BE49-F238E27FC236}">
                <a16:creationId xmlns:a16="http://schemas.microsoft.com/office/drawing/2014/main" id="{E8EBA641-BF7D-4FF0-9280-1294598BF991}"/>
              </a:ext>
            </a:extLst>
          </p:cNvPr>
          <p:cNvSpPr txBox="1">
            <a:spLocks/>
          </p:cNvSpPr>
          <p:nvPr/>
        </p:nvSpPr>
        <p:spPr>
          <a:xfrm>
            <a:off x="664234" y="6947204"/>
            <a:ext cx="11645257" cy="72193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400" dirty="0">
                <a:solidFill>
                  <a:srgbClr val="333333"/>
                </a:solidFill>
                <a:latin typeface="Hiragino Kaku Gothic ProN"/>
              </a:rPr>
              <a:t>※</a:t>
            </a:r>
            <a:r>
              <a:rPr lang="ja-JP" altLang="en-US" sz="2400" dirty="0">
                <a:solidFill>
                  <a:srgbClr val="333333"/>
                </a:solidFill>
                <a:latin typeface="Hiragino Kaku Gothic ProN"/>
              </a:rPr>
              <a:t>炭酸飲料はヘンリーの法則に基づき、液体にめちゃくちゃ圧力をかけて</a:t>
            </a:r>
            <a:endParaRPr lang="en-US" altLang="ja-JP" sz="2400" dirty="0">
              <a:solidFill>
                <a:srgbClr val="333333"/>
              </a:solidFill>
              <a:latin typeface="Hiragino Kaku Gothic ProN"/>
            </a:endParaRPr>
          </a:p>
          <a:p>
            <a:pPr marL="0" indent="0">
              <a:buFont typeface="Arial" panose="020B0604020202020204" pitchFamily="34" charset="0"/>
              <a:buNone/>
            </a:pPr>
            <a:r>
              <a:rPr lang="ja-JP" altLang="en-US" sz="2400" dirty="0">
                <a:solidFill>
                  <a:srgbClr val="333333"/>
                </a:solidFill>
                <a:latin typeface="Hiragino Kaku Gothic ProN"/>
              </a:rPr>
              <a:t>二酸化炭素を溶かしている。</a:t>
            </a:r>
            <a:endParaRPr lang="en-US" altLang="ja-JP" sz="2400" dirty="0">
              <a:solidFill>
                <a:srgbClr val="EAB200"/>
              </a:solidFill>
              <a:latin typeface="Hiragino Kaku Gothic ProN"/>
            </a:endParaRPr>
          </a:p>
        </p:txBody>
      </p:sp>
      <p:sp>
        <p:nvSpPr>
          <p:cNvPr id="56" name="コンテンツ プレースホルダー 5">
            <a:extLst>
              <a:ext uri="{FF2B5EF4-FFF2-40B4-BE49-F238E27FC236}">
                <a16:creationId xmlns:a16="http://schemas.microsoft.com/office/drawing/2014/main" id="{FEA78CCA-A39E-405E-A928-9B874919B6FF}"/>
              </a:ext>
            </a:extLst>
          </p:cNvPr>
          <p:cNvSpPr txBox="1">
            <a:spLocks/>
          </p:cNvSpPr>
          <p:nvPr/>
        </p:nvSpPr>
        <p:spPr>
          <a:xfrm>
            <a:off x="132130" y="5979342"/>
            <a:ext cx="2209755" cy="584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b="1" dirty="0">
                <a:solidFill>
                  <a:schemeClr val="accent1">
                    <a:lumMod val="75000"/>
                  </a:schemeClr>
                </a:solidFill>
              </a:rPr>
              <a:t>ちなみに</a:t>
            </a:r>
          </a:p>
        </p:txBody>
      </p:sp>
      <p:sp>
        <p:nvSpPr>
          <p:cNvPr id="57" name="コンテンツ プレースホルダー 5">
            <a:extLst>
              <a:ext uri="{FF2B5EF4-FFF2-40B4-BE49-F238E27FC236}">
                <a16:creationId xmlns:a16="http://schemas.microsoft.com/office/drawing/2014/main" id="{72164A00-18C5-412A-87F2-288366D7721F}"/>
              </a:ext>
            </a:extLst>
          </p:cNvPr>
          <p:cNvSpPr txBox="1">
            <a:spLocks/>
          </p:cNvSpPr>
          <p:nvPr/>
        </p:nvSpPr>
        <p:spPr>
          <a:xfrm>
            <a:off x="1686339" y="6011987"/>
            <a:ext cx="7904923" cy="797910"/>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000" dirty="0">
                <a:solidFill>
                  <a:srgbClr val="333333"/>
                </a:solidFill>
              </a:rPr>
              <a:t>※</a:t>
            </a:r>
            <a:r>
              <a:rPr lang="ja-JP" altLang="en-US" sz="2000" dirty="0">
                <a:solidFill>
                  <a:srgbClr val="333333"/>
                </a:solidFill>
              </a:rPr>
              <a:t>炭酸飲料はヘンリーの法則に基づき、液体にめちゃくちゃ圧力</a:t>
            </a:r>
            <a:endParaRPr lang="en-US" altLang="ja-JP" sz="2000" dirty="0">
              <a:solidFill>
                <a:srgbClr val="333333"/>
              </a:solidFill>
            </a:endParaRPr>
          </a:p>
          <a:p>
            <a:pPr marL="0" indent="0">
              <a:buFont typeface="Arial" panose="020B0604020202020204" pitchFamily="34" charset="0"/>
              <a:buNone/>
            </a:pPr>
            <a:r>
              <a:rPr lang="ja-JP" altLang="en-US" sz="2000" dirty="0">
                <a:solidFill>
                  <a:srgbClr val="333333"/>
                </a:solidFill>
              </a:rPr>
              <a:t>をかけて二酸化炭素を溶かしている。</a:t>
            </a:r>
            <a:endParaRPr lang="en-US" altLang="ja-JP" sz="2000" dirty="0">
              <a:solidFill>
                <a:srgbClr val="EAB200"/>
              </a:solidFill>
            </a:endParaRPr>
          </a:p>
        </p:txBody>
      </p:sp>
      <p:sp>
        <p:nvSpPr>
          <p:cNvPr id="61" name="L 字 60">
            <a:extLst>
              <a:ext uri="{FF2B5EF4-FFF2-40B4-BE49-F238E27FC236}">
                <a16:creationId xmlns:a16="http://schemas.microsoft.com/office/drawing/2014/main" id="{2B92657A-60BB-4460-A524-3C93E50AFF60}"/>
              </a:ext>
            </a:extLst>
          </p:cNvPr>
          <p:cNvSpPr/>
          <p:nvPr/>
        </p:nvSpPr>
        <p:spPr>
          <a:xfrm rot="13518342">
            <a:off x="10335440" y="320907"/>
            <a:ext cx="464846" cy="461557"/>
          </a:xfrm>
          <a:prstGeom prst="corner">
            <a:avLst>
              <a:gd name="adj1" fmla="val 32577"/>
              <a:gd name="adj2" fmla="val 3253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L 字 61">
            <a:extLst>
              <a:ext uri="{FF2B5EF4-FFF2-40B4-BE49-F238E27FC236}">
                <a16:creationId xmlns:a16="http://schemas.microsoft.com/office/drawing/2014/main" id="{82AEBF4C-9C2A-4CEC-A9C5-3CE782836DA7}"/>
              </a:ext>
            </a:extLst>
          </p:cNvPr>
          <p:cNvSpPr/>
          <p:nvPr/>
        </p:nvSpPr>
        <p:spPr>
          <a:xfrm rot="13518342">
            <a:off x="10043067"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L 字 62">
            <a:extLst>
              <a:ext uri="{FF2B5EF4-FFF2-40B4-BE49-F238E27FC236}">
                <a16:creationId xmlns:a16="http://schemas.microsoft.com/office/drawing/2014/main" id="{71B1E080-E759-4830-A163-209268CFE500}"/>
              </a:ext>
            </a:extLst>
          </p:cNvPr>
          <p:cNvSpPr/>
          <p:nvPr/>
        </p:nvSpPr>
        <p:spPr>
          <a:xfrm rot="13518342">
            <a:off x="9752449"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L 字 63">
            <a:extLst>
              <a:ext uri="{FF2B5EF4-FFF2-40B4-BE49-F238E27FC236}">
                <a16:creationId xmlns:a16="http://schemas.microsoft.com/office/drawing/2014/main" id="{23F1C601-B071-44DD-9682-09248C565326}"/>
              </a:ext>
            </a:extLst>
          </p:cNvPr>
          <p:cNvSpPr/>
          <p:nvPr/>
        </p:nvSpPr>
        <p:spPr>
          <a:xfrm rot="13518342">
            <a:off x="946183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L 字 64">
            <a:extLst>
              <a:ext uri="{FF2B5EF4-FFF2-40B4-BE49-F238E27FC236}">
                <a16:creationId xmlns:a16="http://schemas.microsoft.com/office/drawing/2014/main" id="{6A0574F8-3233-4DC6-9E4E-F2021BEE11BF}"/>
              </a:ext>
            </a:extLst>
          </p:cNvPr>
          <p:cNvSpPr/>
          <p:nvPr/>
        </p:nvSpPr>
        <p:spPr>
          <a:xfrm rot="13518342">
            <a:off x="9171212"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L 字 65">
            <a:extLst>
              <a:ext uri="{FF2B5EF4-FFF2-40B4-BE49-F238E27FC236}">
                <a16:creationId xmlns:a16="http://schemas.microsoft.com/office/drawing/2014/main" id="{482AC769-AB16-4D77-B949-353A08D10FA4}"/>
              </a:ext>
            </a:extLst>
          </p:cNvPr>
          <p:cNvSpPr/>
          <p:nvPr/>
        </p:nvSpPr>
        <p:spPr>
          <a:xfrm rot="13518342">
            <a:off x="8878840"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L 字 66">
            <a:extLst>
              <a:ext uri="{FF2B5EF4-FFF2-40B4-BE49-F238E27FC236}">
                <a16:creationId xmlns:a16="http://schemas.microsoft.com/office/drawing/2014/main" id="{8A9C4867-CDFA-4E02-86EE-810974A265A0}"/>
              </a:ext>
            </a:extLst>
          </p:cNvPr>
          <p:cNvSpPr/>
          <p:nvPr/>
        </p:nvSpPr>
        <p:spPr>
          <a:xfrm rot="13518342">
            <a:off x="8588222"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L 字 67">
            <a:extLst>
              <a:ext uri="{FF2B5EF4-FFF2-40B4-BE49-F238E27FC236}">
                <a16:creationId xmlns:a16="http://schemas.microsoft.com/office/drawing/2014/main" id="{4E35C415-A7A7-4C09-8F39-E6376F3BEAE0}"/>
              </a:ext>
            </a:extLst>
          </p:cNvPr>
          <p:cNvSpPr/>
          <p:nvPr/>
        </p:nvSpPr>
        <p:spPr>
          <a:xfrm rot="13518342">
            <a:off x="8297603"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L 字 68">
            <a:extLst>
              <a:ext uri="{FF2B5EF4-FFF2-40B4-BE49-F238E27FC236}">
                <a16:creationId xmlns:a16="http://schemas.microsoft.com/office/drawing/2014/main" id="{152E4019-CD15-4B33-BE74-AAE64FDEC30F}"/>
              </a:ext>
            </a:extLst>
          </p:cNvPr>
          <p:cNvSpPr/>
          <p:nvPr/>
        </p:nvSpPr>
        <p:spPr>
          <a:xfrm rot="13518342">
            <a:off x="8006985"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L 字 69">
            <a:extLst>
              <a:ext uri="{FF2B5EF4-FFF2-40B4-BE49-F238E27FC236}">
                <a16:creationId xmlns:a16="http://schemas.microsoft.com/office/drawing/2014/main" id="{82A42390-B3AB-4965-8FA2-A56CC795A4CD}"/>
              </a:ext>
            </a:extLst>
          </p:cNvPr>
          <p:cNvSpPr/>
          <p:nvPr/>
        </p:nvSpPr>
        <p:spPr>
          <a:xfrm rot="13518342">
            <a:off x="10624304" y="31645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8105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ABE34D-4D57-4C6B-99E6-F6A776E57EC1}"/>
              </a:ext>
            </a:extLst>
          </p:cNvPr>
          <p:cNvSpPr>
            <a:spLocks noGrp="1"/>
          </p:cNvSpPr>
          <p:nvPr>
            <p:ph type="title"/>
          </p:nvPr>
        </p:nvSpPr>
        <p:spPr/>
        <p:txBody>
          <a:bodyPr/>
          <a:lstStyle/>
          <a:p>
            <a:r>
              <a:rPr kumimoji="1" lang="ja-JP" altLang="en-US" dirty="0"/>
              <a:t>基礎　</a:t>
            </a:r>
            <a:r>
              <a:rPr kumimoji="1" lang="en-US" altLang="ja-JP" dirty="0"/>
              <a:t>part</a:t>
            </a:r>
            <a:r>
              <a:rPr kumimoji="1" lang="ja-JP" altLang="en-US" dirty="0"/>
              <a:t>１　気体の性質</a:t>
            </a:r>
          </a:p>
        </p:txBody>
      </p:sp>
      <p:sp>
        <p:nvSpPr>
          <p:cNvPr id="6" name="コンテンツ プレースホルダー 5">
            <a:extLst>
              <a:ext uri="{FF2B5EF4-FFF2-40B4-BE49-F238E27FC236}">
                <a16:creationId xmlns:a16="http://schemas.microsoft.com/office/drawing/2014/main" id="{6B31834D-3CB7-490D-B7FB-7179DBBE79F3}"/>
              </a:ext>
            </a:extLst>
          </p:cNvPr>
          <p:cNvSpPr>
            <a:spLocks noGrp="1"/>
          </p:cNvSpPr>
          <p:nvPr>
            <p:ph idx="1"/>
          </p:nvPr>
        </p:nvSpPr>
        <p:spPr>
          <a:xfrm>
            <a:off x="4883075" y="1539889"/>
            <a:ext cx="10515600" cy="584775"/>
          </a:xfrm>
        </p:spPr>
        <p:txBody>
          <a:bodyPr>
            <a:normAutofit lnSpcReduction="10000"/>
          </a:bodyPr>
          <a:lstStyle/>
          <a:p>
            <a:pPr marL="0" indent="0">
              <a:buNone/>
            </a:pPr>
            <a:r>
              <a:rPr lang="ja-JP" altLang="en-US" sz="3600" b="0" i="0" dirty="0">
                <a:solidFill>
                  <a:srgbClr val="333333"/>
                </a:solidFill>
                <a:effectLst/>
                <a:latin typeface="Hiragino Kaku Gothic ProN"/>
              </a:rPr>
              <a:t>練習問題</a:t>
            </a:r>
            <a:endParaRPr lang="ja-JP" altLang="en-US" dirty="0"/>
          </a:p>
        </p:txBody>
      </p:sp>
      <p:sp>
        <p:nvSpPr>
          <p:cNvPr id="10" name="テキスト ボックス 9">
            <a:extLst>
              <a:ext uri="{FF2B5EF4-FFF2-40B4-BE49-F238E27FC236}">
                <a16:creationId xmlns:a16="http://schemas.microsoft.com/office/drawing/2014/main" id="{E6CFD33E-2873-40E1-B82A-84D5D8895069}"/>
              </a:ext>
            </a:extLst>
          </p:cNvPr>
          <p:cNvSpPr txBox="1"/>
          <p:nvPr/>
        </p:nvSpPr>
        <p:spPr>
          <a:xfrm>
            <a:off x="66349" y="1100741"/>
            <a:ext cx="8277986" cy="584775"/>
          </a:xfrm>
          <a:prstGeom prst="rect">
            <a:avLst/>
          </a:prstGeom>
          <a:noFill/>
        </p:spPr>
        <p:txBody>
          <a:bodyPr wrap="square">
            <a:spAutoFit/>
          </a:bodyPr>
          <a:lstStyle/>
          <a:p>
            <a:r>
              <a:rPr kumimoji="1"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ヘンリーの法則</a:t>
            </a:r>
            <a:endParaRPr kumimoji="1" lang="en-US" altLang="ja-JP" sz="3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E0F40272-3C62-450E-AEB0-EBC5CAF3DBDF}"/>
              </a:ext>
            </a:extLst>
          </p:cNvPr>
          <p:cNvSpPr/>
          <p:nvPr/>
        </p:nvSpPr>
        <p:spPr>
          <a:xfrm>
            <a:off x="45203" y="1141809"/>
            <a:ext cx="86927" cy="404813"/>
          </a:xfrm>
          <a:prstGeom prst="rect">
            <a:avLst/>
          </a:prstGeom>
          <a:solidFill>
            <a:srgbClr val="6B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a:extLst>
              <a:ext uri="{FF2B5EF4-FFF2-40B4-BE49-F238E27FC236}">
                <a16:creationId xmlns:a16="http://schemas.microsoft.com/office/drawing/2014/main" id="{CF470CCA-2887-4113-9E10-637D4AEA354D}"/>
              </a:ext>
            </a:extLst>
          </p:cNvPr>
          <p:cNvCxnSpPr/>
          <p:nvPr/>
        </p:nvCxnSpPr>
        <p:spPr>
          <a:xfrm>
            <a:off x="4883075" y="1968649"/>
            <a:ext cx="196954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コンテンツ プレースホルダー 2">
            <a:extLst>
              <a:ext uri="{FF2B5EF4-FFF2-40B4-BE49-F238E27FC236}">
                <a16:creationId xmlns:a16="http://schemas.microsoft.com/office/drawing/2014/main" id="{F2921EF1-0665-45C2-8E58-3F501EAB7ECA}"/>
              </a:ext>
            </a:extLst>
          </p:cNvPr>
          <p:cNvSpPr txBox="1">
            <a:spLocks/>
          </p:cNvSpPr>
          <p:nvPr/>
        </p:nvSpPr>
        <p:spPr bwMode="auto">
          <a:xfrm>
            <a:off x="641230" y="2453218"/>
            <a:ext cx="11882095" cy="456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buFont typeface="Arial" charset="0"/>
              <a:buNone/>
            </a:pPr>
            <a:r>
              <a:rPr lang="ja-JP" altLang="en-US" b="1" dirty="0">
                <a:latin typeface="メイリオ" panose="020B0604030504040204" pitchFamily="50" charset="-128"/>
                <a:ea typeface="メイリオ" panose="020B0604030504040204" pitchFamily="50" charset="-128"/>
              </a:rPr>
              <a:t>ヘンリーの法則</a:t>
            </a:r>
            <a:r>
              <a:rPr lang="ja-JP" altLang="en-US" dirty="0">
                <a:latin typeface="メイリオ" panose="020B0604030504040204" pitchFamily="50" charset="-128"/>
                <a:ea typeface="メイリオ" panose="020B0604030504040204" pitchFamily="50" charset="-128"/>
              </a:rPr>
              <a:t>では、</a:t>
            </a:r>
            <a:r>
              <a:rPr lang="ja-JP" altLang="en-US" b="1" dirty="0">
                <a:latin typeface="メイリオ" panose="020B0604030504040204" pitchFamily="50" charset="-128"/>
                <a:ea typeface="メイリオ" panose="020B0604030504040204" pitchFamily="50" charset="-128"/>
              </a:rPr>
              <a:t>溶解度</a:t>
            </a:r>
            <a:r>
              <a:rPr lang="ja-JP" altLang="en-US" dirty="0">
                <a:latin typeface="メイリオ" panose="020B0604030504040204" pitchFamily="50" charset="-128"/>
                <a:ea typeface="メイリオ" panose="020B0604030504040204" pitchFamily="50" charset="-128"/>
              </a:rPr>
              <a:t>が小さい場合、</a:t>
            </a:r>
            <a:endParaRPr lang="en-US" altLang="ja-JP" dirty="0">
              <a:latin typeface="メイリオ" panose="020B0604030504040204" pitchFamily="50" charset="-128"/>
              <a:ea typeface="メイリオ" panose="020B0604030504040204" pitchFamily="50" charset="-128"/>
            </a:endParaRPr>
          </a:p>
          <a:p>
            <a:pPr eaLnBrk="1" hangingPunct="1">
              <a:buFont typeface="Arial" charset="0"/>
              <a:buNone/>
            </a:pPr>
            <a:r>
              <a:rPr lang="ja-JP" altLang="en-US" dirty="0">
                <a:latin typeface="メイリオ" panose="020B0604030504040204" pitchFamily="50" charset="-128"/>
                <a:ea typeface="メイリオ" panose="020B0604030504040204" pitchFamily="50" charset="-128"/>
              </a:rPr>
              <a:t>一定の温度で一定質量の液体に溶解する気体の</a:t>
            </a:r>
            <a:r>
              <a:rPr lang="ja-JP" altLang="en-US" b="1" dirty="0">
                <a:latin typeface="メイリオ" panose="020B0604030504040204" pitchFamily="50" charset="-128"/>
                <a:ea typeface="メイリオ" panose="020B0604030504040204" pitchFamily="50" charset="-128"/>
              </a:rPr>
              <a:t>質量は</a:t>
            </a:r>
            <a:r>
              <a:rPr lang="ja-JP" altLang="en-US" dirty="0">
                <a:latin typeface="メイリオ" panose="020B0604030504040204" pitchFamily="50" charset="-128"/>
                <a:ea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endParaRPr>
          </a:p>
          <a:p>
            <a:pPr eaLnBrk="1" hangingPunct="1">
              <a:buFont typeface="Arial" charset="0"/>
              <a:buNone/>
            </a:pPr>
            <a:r>
              <a:rPr lang="ja-JP" altLang="en-US" dirty="0">
                <a:latin typeface="メイリオ" panose="020B0604030504040204" pitchFamily="50" charset="-128"/>
                <a:ea typeface="メイリオ" panose="020B0604030504040204" pitchFamily="50" charset="-128"/>
              </a:rPr>
              <a:t>気体の</a:t>
            </a:r>
            <a:r>
              <a:rPr lang="ja-JP" altLang="en-US" b="1" dirty="0">
                <a:latin typeface="メイリオ" panose="020B0604030504040204" pitchFamily="50" charset="-128"/>
                <a:ea typeface="メイリオ" panose="020B0604030504040204" pitchFamily="50" charset="-128"/>
              </a:rPr>
              <a:t>圧力</a:t>
            </a:r>
            <a:r>
              <a:rPr lang="ja-JP" altLang="en-US" dirty="0">
                <a:latin typeface="メイリオ" panose="020B0604030504040204" pitchFamily="50" charset="-128"/>
                <a:ea typeface="メイリオ" panose="020B0604030504040204" pitchFamily="50" charset="-128"/>
              </a:rPr>
              <a:t>に比例する</a:t>
            </a:r>
            <a:endParaRPr lang="en-US" altLang="ja-JP" dirty="0">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6BE93CB2-6A7F-4178-96CD-26FAEB399C25}"/>
              </a:ext>
            </a:extLst>
          </p:cNvPr>
          <p:cNvSpPr/>
          <p:nvPr/>
        </p:nvSpPr>
        <p:spPr>
          <a:xfrm>
            <a:off x="6435306" y="2492211"/>
            <a:ext cx="1181817" cy="400155"/>
          </a:xfrm>
          <a:prstGeom prst="rect">
            <a:avLst/>
          </a:prstGeom>
          <a:solidFill>
            <a:srgbClr val="CAD7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EE6BC424-14F6-4C14-A01E-9D6D67AF94E5}"/>
              </a:ext>
            </a:extLst>
          </p:cNvPr>
          <p:cNvSpPr/>
          <p:nvPr/>
        </p:nvSpPr>
        <p:spPr>
          <a:xfrm>
            <a:off x="3192299" y="3666970"/>
            <a:ext cx="793105" cy="400155"/>
          </a:xfrm>
          <a:prstGeom prst="rect">
            <a:avLst/>
          </a:prstGeom>
          <a:solidFill>
            <a:srgbClr val="CAD7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L 字 15">
            <a:extLst>
              <a:ext uri="{FF2B5EF4-FFF2-40B4-BE49-F238E27FC236}">
                <a16:creationId xmlns:a16="http://schemas.microsoft.com/office/drawing/2014/main" id="{A8D10431-943B-4A3A-80E4-A85C0CA33A18}"/>
              </a:ext>
            </a:extLst>
          </p:cNvPr>
          <p:cNvSpPr/>
          <p:nvPr/>
        </p:nvSpPr>
        <p:spPr>
          <a:xfrm rot="13518342">
            <a:off x="10335440" y="320907"/>
            <a:ext cx="464846" cy="461557"/>
          </a:xfrm>
          <a:prstGeom prst="corner">
            <a:avLst>
              <a:gd name="adj1" fmla="val 32577"/>
              <a:gd name="adj2" fmla="val 32535"/>
            </a:avLst>
          </a:prstGeom>
          <a:solidFill>
            <a:srgbClr val="EA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L 字 16">
            <a:extLst>
              <a:ext uri="{FF2B5EF4-FFF2-40B4-BE49-F238E27FC236}">
                <a16:creationId xmlns:a16="http://schemas.microsoft.com/office/drawing/2014/main" id="{23DF9E13-E378-44B4-BA37-E07DC8E2B719}"/>
              </a:ext>
            </a:extLst>
          </p:cNvPr>
          <p:cNvSpPr/>
          <p:nvPr/>
        </p:nvSpPr>
        <p:spPr>
          <a:xfrm rot="13518342">
            <a:off x="10043067"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L 字 17">
            <a:extLst>
              <a:ext uri="{FF2B5EF4-FFF2-40B4-BE49-F238E27FC236}">
                <a16:creationId xmlns:a16="http://schemas.microsoft.com/office/drawing/2014/main" id="{AF91EA12-AF9C-45B6-8F2F-C15FFA16D7AA}"/>
              </a:ext>
            </a:extLst>
          </p:cNvPr>
          <p:cNvSpPr/>
          <p:nvPr/>
        </p:nvSpPr>
        <p:spPr>
          <a:xfrm rot="13518342">
            <a:off x="9752449"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L 字 18">
            <a:extLst>
              <a:ext uri="{FF2B5EF4-FFF2-40B4-BE49-F238E27FC236}">
                <a16:creationId xmlns:a16="http://schemas.microsoft.com/office/drawing/2014/main" id="{98DF67C2-662D-4EDA-A8D9-78E89A422127}"/>
              </a:ext>
            </a:extLst>
          </p:cNvPr>
          <p:cNvSpPr/>
          <p:nvPr/>
        </p:nvSpPr>
        <p:spPr>
          <a:xfrm rot="13518342">
            <a:off x="946183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L 字 19">
            <a:extLst>
              <a:ext uri="{FF2B5EF4-FFF2-40B4-BE49-F238E27FC236}">
                <a16:creationId xmlns:a16="http://schemas.microsoft.com/office/drawing/2014/main" id="{0CDBA8B9-74E4-49F3-8ACD-868734A9CBC4}"/>
              </a:ext>
            </a:extLst>
          </p:cNvPr>
          <p:cNvSpPr/>
          <p:nvPr/>
        </p:nvSpPr>
        <p:spPr>
          <a:xfrm rot="13518342">
            <a:off x="9171212"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L 字 20">
            <a:extLst>
              <a:ext uri="{FF2B5EF4-FFF2-40B4-BE49-F238E27FC236}">
                <a16:creationId xmlns:a16="http://schemas.microsoft.com/office/drawing/2014/main" id="{A5FDBD4E-E5E6-4F83-97DE-6F4CC97CCF2F}"/>
              </a:ext>
            </a:extLst>
          </p:cNvPr>
          <p:cNvSpPr/>
          <p:nvPr/>
        </p:nvSpPr>
        <p:spPr>
          <a:xfrm rot="13518342">
            <a:off x="8878840"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L 字 21">
            <a:extLst>
              <a:ext uri="{FF2B5EF4-FFF2-40B4-BE49-F238E27FC236}">
                <a16:creationId xmlns:a16="http://schemas.microsoft.com/office/drawing/2014/main" id="{27B7F542-27FA-46A8-B064-EB330B993F5B}"/>
              </a:ext>
            </a:extLst>
          </p:cNvPr>
          <p:cNvSpPr/>
          <p:nvPr/>
        </p:nvSpPr>
        <p:spPr>
          <a:xfrm rot="13518342">
            <a:off x="8588222"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L 字 22">
            <a:extLst>
              <a:ext uri="{FF2B5EF4-FFF2-40B4-BE49-F238E27FC236}">
                <a16:creationId xmlns:a16="http://schemas.microsoft.com/office/drawing/2014/main" id="{D3E2645B-A873-4042-9D03-9A0D35184FB5}"/>
              </a:ext>
            </a:extLst>
          </p:cNvPr>
          <p:cNvSpPr/>
          <p:nvPr/>
        </p:nvSpPr>
        <p:spPr>
          <a:xfrm rot="13518342">
            <a:off x="8297603"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L 字 23">
            <a:extLst>
              <a:ext uri="{FF2B5EF4-FFF2-40B4-BE49-F238E27FC236}">
                <a16:creationId xmlns:a16="http://schemas.microsoft.com/office/drawing/2014/main" id="{C9597B91-7429-41E4-AD1E-8B42A4C651AD}"/>
              </a:ext>
            </a:extLst>
          </p:cNvPr>
          <p:cNvSpPr/>
          <p:nvPr/>
        </p:nvSpPr>
        <p:spPr>
          <a:xfrm rot="13518342">
            <a:off x="8006985"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L 字 24">
            <a:extLst>
              <a:ext uri="{FF2B5EF4-FFF2-40B4-BE49-F238E27FC236}">
                <a16:creationId xmlns:a16="http://schemas.microsoft.com/office/drawing/2014/main" id="{58A7E09C-8FCA-484B-AA93-356F569A536C}"/>
              </a:ext>
            </a:extLst>
          </p:cNvPr>
          <p:cNvSpPr/>
          <p:nvPr/>
        </p:nvSpPr>
        <p:spPr>
          <a:xfrm rot="13518342">
            <a:off x="10624304" y="31645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5797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610E50-F58D-464A-8000-7A96F355102A}"/>
              </a:ext>
            </a:extLst>
          </p:cNvPr>
          <p:cNvSpPr>
            <a:spLocks noGrp="1"/>
          </p:cNvSpPr>
          <p:nvPr>
            <p:ph type="title"/>
          </p:nvPr>
        </p:nvSpPr>
        <p:spPr/>
        <p:txBody>
          <a:bodyPr/>
          <a:lstStyle/>
          <a:p>
            <a:endParaRPr kumimoji="1" lang="ja-JP" altLang="en-US"/>
          </a:p>
        </p:txBody>
      </p:sp>
      <p:sp>
        <p:nvSpPr>
          <p:cNvPr id="4" name="コンテンツ プレースホルダー 2">
            <a:extLst>
              <a:ext uri="{FF2B5EF4-FFF2-40B4-BE49-F238E27FC236}">
                <a16:creationId xmlns:a16="http://schemas.microsoft.com/office/drawing/2014/main" id="{4C2EC0E1-638E-4574-86B8-96D53208627E}"/>
              </a:ext>
            </a:extLst>
          </p:cNvPr>
          <p:cNvSpPr txBox="1">
            <a:spLocks/>
          </p:cNvSpPr>
          <p:nvPr/>
        </p:nvSpPr>
        <p:spPr bwMode="auto">
          <a:xfrm>
            <a:off x="2223538" y="2421900"/>
            <a:ext cx="11882095" cy="214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buFont typeface="Arial" charset="0"/>
              <a:buNone/>
            </a:pPr>
            <a:r>
              <a:rPr lang="ja-JP" altLang="en-US" sz="5400" dirty="0">
                <a:latin typeface="メイリオ" panose="020B0604030504040204" pitchFamily="50" charset="-128"/>
                <a:ea typeface="メイリオ" panose="020B0604030504040204" pitchFamily="50" charset="-128"/>
              </a:rPr>
              <a:t>以上です</a:t>
            </a:r>
            <a:endParaRPr lang="en-US" altLang="ja-JP" sz="5400" dirty="0">
              <a:latin typeface="メイリオ" panose="020B0604030504040204" pitchFamily="50" charset="-128"/>
              <a:ea typeface="メイリオ" panose="020B0604030504040204" pitchFamily="50" charset="-128"/>
            </a:endParaRPr>
          </a:p>
          <a:p>
            <a:pPr eaLnBrk="1" hangingPunct="1">
              <a:buFont typeface="Arial" charset="0"/>
              <a:buNone/>
            </a:pPr>
            <a:r>
              <a:rPr lang="ja-JP" altLang="en-US" sz="5400" dirty="0">
                <a:latin typeface="メイリオ" panose="020B0604030504040204" pitchFamily="50" charset="-128"/>
                <a:ea typeface="メイリオ" panose="020B0604030504040204" pitchFamily="50" charset="-128"/>
              </a:rPr>
              <a:t>勉強お疲れさまでした！</a:t>
            </a:r>
            <a:endParaRPr lang="en-US" altLang="ja-JP" sz="5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832952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E32BF41-F437-4C47-9C2D-B60692A5AC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1378" y="2619161"/>
            <a:ext cx="2362200" cy="2362200"/>
          </a:xfrm>
          <a:prstGeom prst="rect">
            <a:avLst/>
          </a:prstGeom>
          <a:noFill/>
          <a:extLst>
            <a:ext uri="{909E8E84-426E-40DD-AFC4-6F175D3DCCD1}">
              <a14:hiddenFill xmlns:a14="http://schemas.microsoft.com/office/drawing/2010/main">
                <a:solidFill>
                  <a:srgbClr val="FFFFFF"/>
                </a:solidFill>
              </a14:hiddenFill>
            </a:ext>
          </a:extLst>
        </p:spPr>
      </p:pic>
      <p:sp>
        <p:nvSpPr>
          <p:cNvPr id="10" name="コンテンツ プレースホルダー 5">
            <a:extLst>
              <a:ext uri="{FF2B5EF4-FFF2-40B4-BE49-F238E27FC236}">
                <a16:creationId xmlns:a16="http://schemas.microsoft.com/office/drawing/2014/main" id="{4FA10CB4-17D9-44E6-8B87-8BE37411EB7F}"/>
              </a:ext>
            </a:extLst>
          </p:cNvPr>
          <p:cNvSpPr>
            <a:spLocks noGrp="1"/>
          </p:cNvSpPr>
          <p:nvPr>
            <p:ph idx="1"/>
          </p:nvPr>
        </p:nvSpPr>
        <p:spPr>
          <a:xfrm>
            <a:off x="3524755" y="2111947"/>
            <a:ext cx="5395387" cy="584775"/>
          </a:xfrm>
        </p:spPr>
        <p:txBody>
          <a:bodyPr>
            <a:normAutofit fontScale="92500" lnSpcReduction="10000"/>
          </a:bodyPr>
          <a:lstStyle/>
          <a:p>
            <a:pPr marL="0" indent="0">
              <a:buNone/>
            </a:pPr>
            <a:r>
              <a:rPr lang="ja-JP" altLang="en-US" sz="4000" b="0" i="0" dirty="0">
                <a:solidFill>
                  <a:srgbClr val="333333"/>
                </a:solidFill>
                <a:effectLst/>
                <a:latin typeface="Hiragino Kaku Gothic ProN"/>
              </a:rPr>
              <a:t>解説動画はこちら！</a:t>
            </a:r>
            <a:endParaRPr lang="ja-JP" altLang="en-US" sz="3200" dirty="0"/>
          </a:p>
        </p:txBody>
      </p:sp>
      <p:sp>
        <p:nvSpPr>
          <p:cNvPr id="11" name="コンテンツ プレースホルダー 5">
            <a:extLst>
              <a:ext uri="{FF2B5EF4-FFF2-40B4-BE49-F238E27FC236}">
                <a16:creationId xmlns:a16="http://schemas.microsoft.com/office/drawing/2014/main" id="{22CD5BBB-3B4B-4D59-B3B1-216D27ED0043}"/>
              </a:ext>
            </a:extLst>
          </p:cNvPr>
          <p:cNvSpPr txBox="1">
            <a:spLocks/>
          </p:cNvSpPr>
          <p:nvPr/>
        </p:nvSpPr>
        <p:spPr>
          <a:xfrm>
            <a:off x="2623692" y="5115722"/>
            <a:ext cx="6344815" cy="661354"/>
          </a:xfrm>
          <a:prstGeom prst="rect">
            <a:avLst/>
          </a:prstGeom>
          <a:solidFill>
            <a:srgbClr val="D4DFF1"/>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4000" dirty="0">
                <a:solidFill>
                  <a:srgbClr val="333333"/>
                </a:solidFill>
                <a:latin typeface="Hiragino Kaku Gothic ProN"/>
              </a:rPr>
              <a:t>スマホで予習・復習しよう！</a:t>
            </a:r>
            <a:endParaRPr lang="ja-JP" altLang="en-US" sz="3200" dirty="0"/>
          </a:p>
        </p:txBody>
      </p:sp>
    </p:spTree>
    <p:extLst>
      <p:ext uri="{BB962C8B-B14F-4D97-AF65-F5344CB8AC3E}">
        <p14:creationId xmlns:p14="http://schemas.microsoft.com/office/powerpoint/2010/main" val="3840972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ABE34D-4D57-4C6B-99E6-F6A776E57EC1}"/>
              </a:ext>
            </a:extLst>
          </p:cNvPr>
          <p:cNvSpPr>
            <a:spLocks noGrp="1"/>
          </p:cNvSpPr>
          <p:nvPr>
            <p:ph type="title"/>
          </p:nvPr>
        </p:nvSpPr>
        <p:spPr/>
        <p:txBody>
          <a:bodyPr/>
          <a:lstStyle/>
          <a:p>
            <a:r>
              <a:rPr kumimoji="1" lang="ja-JP" altLang="en-US" dirty="0"/>
              <a:t>基礎　</a:t>
            </a:r>
            <a:r>
              <a:rPr kumimoji="1" lang="en-US" altLang="ja-JP" dirty="0"/>
              <a:t>part</a:t>
            </a:r>
            <a:r>
              <a:rPr kumimoji="1" lang="ja-JP" altLang="en-US" dirty="0"/>
              <a:t>１　気体の性質</a:t>
            </a:r>
          </a:p>
        </p:txBody>
      </p:sp>
      <p:sp>
        <p:nvSpPr>
          <p:cNvPr id="6" name="コンテンツ プレースホルダー 5">
            <a:extLst>
              <a:ext uri="{FF2B5EF4-FFF2-40B4-BE49-F238E27FC236}">
                <a16:creationId xmlns:a16="http://schemas.microsoft.com/office/drawing/2014/main" id="{6B31834D-3CB7-490D-B7FB-7179DBBE79F3}"/>
              </a:ext>
            </a:extLst>
          </p:cNvPr>
          <p:cNvSpPr>
            <a:spLocks noGrp="1"/>
          </p:cNvSpPr>
          <p:nvPr>
            <p:ph idx="1"/>
          </p:nvPr>
        </p:nvSpPr>
        <p:spPr>
          <a:xfrm>
            <a:off x="4883075" y="1539889"/>
            <a:ext cx="10515600" cy="584775"/>
          </a:xfrm>
        </p:spPr>
        <p:txBody>
          <a:bodyPr>
            <a:normAutofit lnSpcReduction="10000"/>
          </a:bodyPr>
          <a:lstStyle/>
          <a:p>
            <a:pPr marL="0" indent="0">
              <a:buNone/>
            </a:pPr>
            <a:r>
              <a:rPr lang="ja-JP" altLang="en-US" sz="3600" b="0" i="0" dirty="0">
                <a:solidFill>
                  <a:srgbClr val="333333"/>
                </a:solidFill>
                <a:effectLst/>
                <a:latin typeface="Hiragino Kaku Gothic ProN"/>
              </a:rPr>
              <a:t>練習問題</a:t>
            </a:r>
            <a:endParaRPr lang="ja-JP" altLang="en-US" dirty="0"/>
          </a:p>
        </p:txBody>
      </p:sp>
      <p:sp>
        <p:nvSpPr>
          <p:cNvPr id="10" name="テキスト ボックス 9">
            <a:extLst>
              <a:ext uri="{FF2B5EF4-FFF2-40B4-BE49-F238E27FC236}">
                <a16:creationId xmlns:a16="http://schemas.microsoft.com/office/drawing/2014/main" id="{E6CFD33E-2873-40E1-B82A-84D5D8895069}"/>
              </a:ext>
            </a:extLst>
          </p:cNvPr>
          <p:cNvSpPr txBox="1"/>
          <p:nvPr/>
        </p:nvSpPr>
        <p:spPr>
          <a:xfrm>
            <a:off x="66349" y="1100741"/>
            <a:ext cx="8277986" cy="584775"/>
          </a:xfrm>
          <a:prstGeom prst="rect">
            <a:avLst/>
          </a:prstGeom>
          <a:noFill/>
        </p:spPr>
        <p:txBody>
          <a:bodyPr wrap="square">
            <a:spAutoFit/>
          </a:bodyPr>
          <a:lstStyle/>
          <a:p>
            <a:r>
              <a:rPr kumimoji="1"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ボイルの法則</a:t>
            </a:r>
            <a:endParaRPr kumimoji="1" lang="en-US" altLang="ja-JP" sz="3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E0F40272-3C62-450E-AEB0-EBC5CAF3DBDF}"/>
              </a:ext>
            </a:extLst>
          </p:cNvPr>
          <p:cNvSpPr/>
          <p:nvPr/>
        </p:nvSpPr>
        <p:spPr>
          <a:xfrm>
            <a:off x="45203" y="1141809"/>
            <a:ext cx="86927" cy="404813"/>
          </a:xfrm>
          <a:prstGeom prst="rect">
            <a:avLst/>
          </a:prstGeom>
          <a:solidFill>
            <a:srgbClr val="6B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a:extLst>
              <a:ext uri="{FF2B5EF4-FFF2-40B4-BE49-F238E27FC236}">
                <a16:creationId xmlns:a16="http://schemas.microsoft.com/office/drawing/2014/main" id="{CF470CCA-2887-4113-9E10-637D4AEA354D}"/>
              </a:ext>
            </a:extLst>
          </p:cNvPr>
          <p:cNvCxnSpPr/>
          <p:nvPr/>
        </p:nvCxnSpPr>
        <p:spPr>
          <a:xfrm>
            <a:off x="4883075" y="1968649"/>
            <a:ext cx="196954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コンテンツ プレースホルダー 5">
            <a:extLst>
              <a:ext uri="{FF2B5EF4-FFF2-40B4-BE49-F238E27FC236}">
                <a16:creationId xmlns:a16="http://schemas.microsoft.com/office/drawing/2014/main" id="{593D9C6A-A6C5-4094-932E-633980AC86A6}"/>
              </a:ext>
            </a:extLst>
          </p:cNvPr>
          <p:cNvSpPr txBox="1">
            <a:spLocks/>
          </p:cNvSpPr>
          <p:nvPr/>
        </p:nvSpPr>
        <p:spPr>
          <a:xfrm>
            <a:off x="389879" y="3136618"/>
            <a:ext cx="12024445" cy="58476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600" b="1" dirty="0">
                <a:solidFill>
                  <a:srgbClr val="333333"/>
                </a:solidFill>
                <a:latin typeface="Hiragino Kaku Gothic ProN"/>
              </a:rPr>
              <a:t>一定温度</a:t>
            </a:r>
            <a:r>
              <a:rPr lang="ja-JP" altLang="en-US" sz="3600" dirty="0">
                <a:solidFill>
                  <a:srgbClr val="333333"/>
                </a:solidFill>
                <a:latin typeface="Hiragino Kaku Gothic ProN"/>
              </a:rPr>
              <a:t>で、</a:t>
            </a:r>
            <a:r>
              <a:rPr lang="ja-JP" altLang="en-US" sz="3600" b="1" dirty="0">
                <a:solidFill>
                  <a:srgbClr val="333333"/>
                </a:solidFill>
                <a:latin typeface="Hiragino Kaku Gothic ProN"/>
              </a:rPr>
              <a:t>一定質量</a:t>
            </a:r>
            <a:r>
              <a:rPr lang="ja-JP" altLang="en-US" sz="3600" dirty="0">
                <a:solidFill>
                  <a:srgbClr val="333333"/>
                </a:solidFill>
                <a:latin typeface="Hiragino Kaku Gothic ProN"/>
              </a:rPr>
              <a:t>の気体を</a:t>
            </a:r>
            <a:r>
              <a:rPr lang="ja-JP" altLang="en-US" sz="3600" b="1" dirty="0">
                <a:solidFill>
                  <a:srgbClr val="333333"/>
                </a:solidFill>
                <a:latin typeface="Hiragino Kaku Gothic ProN"/>
              </a:rPr>
              <a:t>膨張</a:t>
            </a:r>
            <a:r>
              <a:rPr lang="ja-JP" altLang="en-US" sz="3600" dirty="0">
                <a:solidFill>
                  <a:srgbClr val="333333"/>
                </a:solidFill>
                <a:latin typeface="Hiragino Kaku Gothic ProN"/>
              </a:rPr>
              <a:t>させると、気体の</a:t>
            </a:r>
            <a:r>
              <a:rPr lang="ja-JP" altLang="en-US" sz="3600" b="1" dirty="0">
                <a:solidFill>
                  <a:srgbClr val="333333"/>
                </a:solidFill>
                <a:latin typeface="Hiragino Kaku Gothic ProN"/>
              </a:rPr>
              <a:t>圧力</a:t>
            </a:r>
            <a:r>
              <a:rPr lang="ja-JP" altLang="en-US" sz="3600" dirty="0">
                <a:solidFill>
                  <a:srgbClr val="333333"/>
                </a:solidFill>
                <a:latin typeface="Hiragino Kaku Gothic ProN"/>
              </a:rPr>
              <a:t>は減少する</a:t>
            </a:r>
            <a:endParaRPr lang="ja-JP" altLang="en-US" dirty="0"/>
          </a:p>
        </p:txBody>
      </p:sp>
      <p:sp>
        <p:nvSpPr>
          <p:cNvPr id="8" name="正方形/長方形 7">
            <a:extLst>
              <a:ext uri="{FF2B5EF4-FFF2-40B4-BE49-F238E27FC236}">
                <a16:creationId xmlns:a16="http://schemas.microsoft.com/office/drawing/2014/main" id="{262AE8D5-5790-4496-A6B1-E2FA77C014AB}"/>
              </a:ext>
            </a:extLst>
          </p:cNvPr>
          <p:cNvSpPr/>
          <p:nvPr/>
        </p:nvSpPr>
        <p:spPr>
          <a:xfrm>
            <a:off x="10090673" y="3051707"/>
            <a:ext cx="677732" cy="377293"/>
          </a:xfrm>
          <a:prstGeom prst="rect">
            <a:avLst/>
          </a:prstGeom>
          <a:solidFill>
            <a:srgbClr val="CAD7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L 字 38">
            <a:extLst>
              <a:ext uri="{FF2B5EF4-FFF2-40B4-BE49-F238E27FC236}">
                <a16:creationId xmlns:a16="http://schemas.microsoft.com/office/drawing/2014/main" id="{50BBC30F-1492-4377-8781-8287D4C7DA20}"/>
              </a:ext>
            </a:extLst>
          </p:cNvPr>
          <p:cNvSpPr/>
          <p:nvPr/>
        </p:nvSpPr>
        <p:spPr>
          <a:xfrm rot="13518342">
            <a:off x="1033544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L 字 39">
            <a:extLst>
              <a:ext uri="{FF2B5EF4-FFF2-40B4-BE49-F238E27FC236}">
                <a16:creationId xmlns:a16="http://schemas.microsoft.com/office/drawing/2014/main" id="{AD4C8A7C-6741-47D1-A7BA-6F924D13F106}"/>
              </a:ext>
            </a:extLst>
          </p:cNvPr>
          <p:cNvSpPr/>
          <p:nvPr/>
        </p:nvSpPr>
        <p:spPr>
          <a:xfrm rot="13518342">
            <a:off x="10043067"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L 字 40">
            <a:extLst>
              <a:ext uri="{FF2B5EF4-FFF2-40B4-BE49-F238E27FC236}">
                <a16:creationId xmlns:a16="http://schemas.microsoft.com/office/drawing/2014/main" id="{05D8E2B7-7A8D-414E-92DC-5D6E967910ED}"/>
              </a:ext>
            </a:extLst>
          </p:cNvPr>
          <p:cNvSpPr/>
          <p:nvPr/>
        </p:nvSpPr>
        <p:spPr>
          <a:xfrm rot="13518342">
            <a:off x="9752449"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L 字 41">
            <a:extLst>
              <a:ext uri="{FF2B5EF4-FFF2-40B4-BE49-F238E27FC236}">
                <a16:creationId xmlns:a16="http://schemas.microsoft.com/office/drawing/2014/main" id="{8C1BC7CB-634E-4E51-AEDE-58ED48EEC16C}"/>
              </a:ext>
            </a:extLst>
          </p:cNvPr>
          <p:cNvSpPr/>
          <p:nvPr/>
        </p:nvSpPr>
        <p:spPr>
          <a:xfrm rot="13518342">
            <a:off x="946183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L 字 42">
            <a:extLst>
              <a:ext uri="{FF2B5EF4-FFF2-40B4-BE49-F238E27FC236}">
                <a16:creationId xmlns:a16="http://schemas.microsoft.com/office/drawing/2014/main" id="{89F10FA1-9B91-4EBD-8190-8114EEFB81CF}"/>
              </a:ext>
            </a:extLst>
          </p:cNvPr>
          <p:cNvSpPr/>
          <p:nvPr/>
        </p:nvSpPr>
        <p:spPr>
          <a:xfrm rot="13518342">
            <a:off x="9171212"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L 字 43">
            <a:extLst>
              <a:ext uri="{FF2B5EF4-FFF2-40B4-BE49-F238E27FC236}">
                <a16:creationId xmlns:a16="http://schemas.microsoft.com/office/drawing/2014/main" id="{90BC12FE-D9AD-498A-869C-49933ABC367E}"/>
              </a:ext>
            </a:extLst>
          </p:cNvPr>
          <p:cNvSpPr/>
          <p:nvPr/>
        </p:nvSpPr>
        <p:spPr>
          <a:xfrm rot="13518342">
            <a:off x="8878840"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L 字 44">
            <a:extLst>
              <a:ext uri="{FF2B5EF4-FFF2-40B4-BE49-F238E27FC236}">
                <a16:creationId xmlns:a16="http://schemas.microsoft.com/office/drawing/2014/main" id="{2BC554A1-F6FE-4C40-8D21-78BD3CCE04B2}"/>
              </a:ext>
            </a:extLst>
          </p:cNvPr>
          <p:cNvSpPr/>
          <p:nvPr/>
        </p:nvSpPr>
        <p:spPr>
          <a:xfrm rot="13518342">
            <a:off x="8588222"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L 字 45">
            <a:extLst>
              <a:ext uri="{FF2B5EF4-FFF2-40B4-BE49-F238E27FC236}">
                <a16:creationId xmlns:a16="http://schemas.microsoft.com/office/drawing/2014/main" id="{42437D1C-F31C-4B28-94E5-62439847E862}"/>
              </a:ext>
            </a:extLst>
          </p:cNvPr>
          <p:cNvSpPr/>
          <p:nvPr/>
        </p:nvSpPr>
        <p:spPr>
          <a:xfrm rot="13518342">
            <a:off x="8297603"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L 字 46">
            <a:extLst>
              <a:ext uri="{FF2B5EF4-FFF2-40B4-BE49-F238E27FC236}">
                <a16:creationId xmlns:a16="http://schemas.microsoft.com/office/drawing/2014/main" id="{4953C72F-C20D-4845-A792-0B94CB108ABC}"/>
              </a:ext>
            </a:extLst>
          </p:cNvPr>
          <p:cNvSpPr/>
          <p:nvPr/>
        </p:nvSpPr>
        <p:spPr>
          <a:xfrm rot="13518342">
            <a:off x="8006985" y="308685"/>
            <a:ext cx="464846" cy="461557"/>
          </a:xfrm>
          <a:prstGeom prst="corner">
            <a:avLst>
              <a:gd name="adj1" fmla="val 32577"/>
              <a:gd name="adj2" fmla="val 3253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L 字 47">
            <a:extLst>
              <a:ext uri="{FF2B5EF4-FFF2-40B4-BE49-F238E27FC236}">
                <a16:creationId xmlns:a16="http://schemas.microsoft.com/office/drawing/2014/main" id="{29FC9522-6666-450D-86CC-9DB59056FF88}"/>
              </a:ext>
            </a:extLst>
          </p:cNvPr>
          <p:cNvSpPr/>
          <p:nvPr/>
        </p:nvSpPr>
        <p:spPr>
          <a:xfrm rot="13518342">
            <a:off x="10624304" y="31645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4589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ABE34D-4D57-4C6B-99E6-F6A776E57EC1}"/>
              </a:ext>
            </a:extLst>
          </p:cNvPr>
          <p:cNvSpPr>
            <a:spLocks noGrp="1"/>
          </p:cNvSpPr>
          <p:nvPr>
            <p:ph type="title"/>
          </p:nvPr>
        </p:nvSpPr>
        <p:spPr/>
        <p:txBody>
          <a:bodyPr/>
          <a:lstStyle/>
          <a:p>
            <a:r>
              <a:rPr kumimoji="1" lang="ja-JP" altLang="en-US" dirty="0"/>
              <a:t>基礎　</a:t>
            </a:r>
            <a:r>
              <a:rPr kumimoji="1" lang="en-US" altLang="ja-JP" dirty="0"/>
              <a:t>part</a:t>
            </a:r>
            <a:r>
              <a:rPr kumimoji="1" lang="ja-JP" altLang="en-US" dirty="0"/>
              <a:t>１　気体の性質</a:t>
            </a:r>
          </a:p>
        </p:txBody>
      </p:sp>
      <p:sp>
        <p:nvSpPr>
          <p:cNvPr id="6" name="コンテンツ プレースホルダー 5">
            <a:extLst>
              <a:ext uri="{FF2B5EF4-FFF2-40B4-BE49-F238E27FC236}">
                <a16:creationId xmlns:a16="http://schemas.microsoft.com/office/drawing/2014/main" id="{6B31834D-3CB7-490D-B7FB-7179DBBE79F3}"/>
              </a:ext>
            </a:extLst>
          </p:cNvPr>
          <p:cNvSpPr>
            <a:spLocks noGrp="1"/>
          </p:cNvSpPr>
          <p:nvPr>
            <p:ph idx="1"/>
          </p:nvPr>
        </p:nvSpPr>
        <p:spPr>
          <a:xfrm>
            <a:off x="762896" y="1830329"/>
            <a:ext cx="10515600" cy="584775"/>
          </a:xfrm>
        </p:spPr>
        <p:txBody>
          <a:bodyPr>
            <a:normAutofit lnSpcReduction="10000"/>
          </a:bodyPr>
          <a:lstStyle/>
          <a:p>
            <a:pPr marL="0" indent="0">
              <a:buNone/>
            </a:pPr>
            <a:r>
              <a:rPr lang="ja-JP" altLang="en-US" sz="3600" b="0" i="0" dirty="0">
                <a:solidFill>
                  <a:srgbClr val="333333"/>
                </a:solidFill>
                <a:effectLst/>
                <a:latin typeface="Hiragino Kaku Gothic ProN"/>
              </a:rPr>
              <a:t>圧力が一定の時、</a:t>
            </a:r>
            <a:r>
              <a:rPr lang="ja-JP" altLang="en-US" sz="3600" b="1" i="0" u="sng" dirty="0">
                <a:solidFill>
                  <a:srgbClr val="EAB200"/>
                </a:solidFill>
                <a:effectLst/>
                <a:latin typeface="Hiragino Kaku Gothic ProN"/>
              </a:rPr>
              <a:t>体積</a:t>
            </a:r>
            <a:r>
              <a:rPr lang="ja-JP" altLang="en-US" sz="3600" b="0" i="0" dirty="0">
                <a:solidFill>
                  <a:srgbClr val="333333"/>
                </a:solidFill>
                <a:effectLst/>
                <a:latin typeface="Hiragino Kaku Gothic ProN"/>
              </a:rPr>
              <a:t>は</a:t>
            </a:r>
            <a:r>
              <a:rPr lang="ja-JP" altLang="en-US" sz="3600" b="1" i="0" u="sng" dirty="0">
                <a:solidFill>
                  <a:srgbClr val="EAB200"/>
                </a:solidFill>
                <a:effectLst/>
                <a:latin typeface="Hiragino Kaku Gothic ProN"/>
              </a:rPr>
              <a:t>絶対温度</a:t>
            </a:r>
            <a:r>
              <a:rPr lang="ja-JP" altLang="en-US" sz="3600" b="0" i="0" dirty="0">
                <a:solidFill>
                  <a:srgbClr val="333333"/>
                </a:solidFill>
                <a:effectLst/>
                <a:latin typeface="Hiragino Kaku Gothic ProN"/>
              </a:rPr>
              <a:t>に</a:t>
            </a:r>
            <a:r>
              <a:rPr lang="ja-JP" altLang="en-US" sz="3600" b="1" i="0" u="sng" dirty="0">
                <a:solidFill>
                  <a:srgbClr val="EAB200"/>
                </a:solidFill>
                <a:effectLst/>
                <a:latin typeface="Hiragino Kaku Gothic ProN"/>
              </a:rPr>
              <a:t>比例</a:t>
            </a:r>
            <a:r>
              <a:rPr lang="ja-JP" altLang="en-US" sz="3600" b="0" i="0" dirty="0">
                <a:solidFill>
                  <a:srgbClr val="333333"/>
                </a:solidFill>
                <a:effectLst/>
                <a:latin typeface="Hiragino Kaku Gothic ProN"/>
              </a:rPr>
              <a:t>する</a:t>
            </a:r>
          </a:p>
          <a:p>
            <a:pPr marL="0" indent="0">
              <a:buNone/>
            </a:pPr>
            <a:endParaRPr lang="ja-JP" altLang="en-US" dirty="0"/>
          </a:p>
        </p:txBody>
      </p:sp>
      <p:sp>
        <p:nvSpPr>
          <p:cNvPr id="10" name="テキスト ボックス 9">
            <a:extLst>
              <a:ext uri="{FF2B5EF4-FFF2-40B4-BE49-F238E27FC236}">
                <a16:creationId xmlns:a16="http://schemas.microsoft.com/office/drawing/2014/main" id="{E6CFD33E-2873-40E1-B82A-84D5D8895069}"/>
              </a:ext>
            </a:extLst>
          </p:cNvPr>
          <p:cNvSpPr txBox="1"/>
          <p:nvPr/>
        </p:nvSpPr>
        <p:spPr>
          <a:xfrm>
            <a:off x="66349" y="1100741"/>
            <a:ext cx="8277986" cy="584775"/>
          </a:xfrm>
          <a:prstGeom prst="rect">
            <a:avLst/>
          </a:prstGeom>
          <a:noFill/>
        </p:spPr>
        <p:txBody>
          <a:bodyPr wrap="square">
            <a:spAutoFit/>
          </a:bodyPr>
          <a:lstStyle/>
          <a:p>
            <a:r>
              <a:rPr kumimoji="1"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シャルルの法則</a:t>
            </a:r>
            <a:endParaRPr kumimoji="1" lang="en-US" altLang="ja-JP" sz="3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E0F40272-3C62-450E-AEB0-EBC5CAF3DBDF}"/>
              </a:ext>
            </a:extLst>
          </p:cNvPr>
          <p:cNvSpPr/>
          <p:nvPr/>
        </p:nvSpPr>
        <p:spPr>
          <a:xfrm>
            <a:off x="45203" y="1141809"/>
            <a:ext cx="86927" cy="404813"/>
          </a:xfrm>
          <a:prstGeom prst="rect">
            <a:avLst/>
          </a:prstGeom>
          <a:solidFill>
            <a:srgbClr val="6B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mc:Choice xmlns:a14="http://schemas.microsoft.com/office/drawing/2010/main" Requires="a14">
          <p:sp>
            <p:nvSpPr>
              <p:cNvPr id="7" name="コンテンツ プレースホルダー 5">
                <a:extLst>
                  <a:ext uri="{FF2B5EF4-FFF2-40B4-BE49-F238E27FC236}">
                    <a16:creationId xmlns:a16="http://schemas.microsoft.com/office/drawing/2014/main" id="{04CC4CB8-833F-47C7-9B3A-4D183478DFEF}"/>
                  </a:ext>
                </a:extLst>
              </p:cNvPr>
              <p:cNvSpPr txBox="1">
                <a:spLocks/>
              </p:cNvSpPr>
              <p:nvPr/>
            </p:nvSpPr>
            <p:spPr>
              <a:xfrm>
                <a:off x="346047" y="2415104"/>
                <a:ext cx="6872334" cy="3165593"/>
              </a:xfrm>
              <a:prstGeom prst="rect">
                <a:avLst/>
              </a:prstGeom>
              <a:solidFill>
                <a:schemeClr val="bg1">
                  <a:lumMod val="95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600" b="1" i="0" dirty="0">
                    <a:solidFill>
                      <a:schemeClr val="accent1">
                        <a:lumMod val="75000"/>
                      </a:schemeClr>
                    </a:solidFill>
                    <a:effectLst/>
                  </a:rPr>
                  <a:t>計算式</a:t>
                </a:r>
                <a:endParaRPr lang="en-US" altLang="ja-JP" sz="3600" b="1" i="0" dirty="0">
                  <a:solidFill>
                    <a:schemeClr val="accent1">
                      <a:lumMod val="75000"/>
                    </a:schemeClr>
                  </a:solidFill>
                  <a:effectLst/>
                </a:endParaRPr>
              </a:p>
              <a:p>
                <a:pPr marL="0" indent="0">
                  <a:lnSpc>
                    <a:spcPts val="6200"/>
                  </a:lnSpc>
                  <a:buNone/>
                </a:pPr>
                <a14:m>
                  <m:oMath xmlns:m="http://schemas.openxmlformats.org/officeDocument/2006/math">
                    <m:f>
                      <m:fPr>
                        <m:ctrlPr>
                          <a:rPr lang="en-US" altLang="ja-JP" sz="3600" b="1" i="1" smtClean="0">
                            <a:solidFill>
                              <a:schemeClr val="accent1">
                                <a:lumMod val="75000"/>
                              </a:schemeClr>
                            </a:solidFill>
                            <a:effectLst/>
                            <a:latin typeface="Cambria Math" panose="02040503050406030204" pitchFamily="18" charset="0"/>
                          </a:rPr>
                        </m:ctrlPr>
                      </m:fPr>
                      <m:num>
                        <m:r>
                          <a:rPr lang="en-US" altLang="ja-JP" sz="3600" b="1" i="1">
                            <a:solidFill>
                              <a:schemeClr val="accent1">
                                <a:lumMod val="75000"/>
                              </a:schemeClr>
                            </a:solidFill>
                            <a:latin typeface="Cambria Math" panose="02040503050406030204" pitchFamily="18" charset="0"/>
                          </a:rPr>
                          <m:t>𝑽</m:t>
                        </m:r>
                      </m:num>
                      <m:den>
                        <m:r>
                          <a:rPr lang="en-US" altLang="ja-JP" sz="3600" b="1" i="1">
                            <a:solidFill>
                              <a:schemeClr val="accent1">
                                <a:lumMod val="75000"/>
                              </a:schemeClr>
                            </a:solidFill>
                            <a:latin typeface="Cambria Math" panose="02040503050406030204" pitchFamily="18" charset="0"/>
                          </a:rPr>
                          <m:t>𝑻</m:t>
                        </m:r>
                      </m:den>
                    </m:f>
                  </m:oMath>
                </a14:m>
                <a:r>
                  <a:rPr lang="ja-JP" altLang="en-US" sz="3600" b="1" i="0" dirty="0">
                    <a:solidFill>
                      <a:schemeClr val="accent1">
                        <a:lumMod val="75000"/>
                      </a:schemeClr>
                    </a:solidFill>
                    <a:effectLst/>
                  </a:rPr>
                  <a:t>＝一定　</a:t>
                </a:r>
                <a:r>
                  <a:rPr lang="ja-JP" altLang="en-US" sz="3600" dirty="0">
                    <a:solidFill>
                      <a:schemeClr val="accent1">
                        <a:lumMod val="75000"/>
                      </a:schemeClr>
                    </a:solidFill>
                  </a:rPr>
                  <a:t>　</a:t>
                </a:r>
                <a14:m>
                  <m:oMath xmlns:m="http://schemas.openxmlformats.org/officeDocument/2006/math">
                    <m:f>
                      <m:fPr>
                        <m:ctrlPr>
                          <a:rPr lang="en-US" altLang="ja-JP" sz="3600" b="1" i="1">
                            <a:solidFill>
                              <a:schemeClr val="accent1">
                                <a:lumMod val="75000"/>
                              </a:schemeClr>
                            </a:solidFill>
                            <a:latin typeface="Cambria Math" panose="02040503050406030204" pitchFamily="18" charset="0"/>
                          </a:rPr>
                        </m:ctrlPr>
                      </m:fPr>
                      <m:num>
                        <m:sSub>
                          <m:sSubPr>
                            <m:ctrlPr>
                              <a:rPr lang="en-US" altLang="ja-JP" sz="3600" b="1" i="1">
                                <a:solidFill>
                                  <a:schemeClr val="accent1">
                                    <a:lumMod val="75000"/>
                                  </a:schemeClr>
                                </a:solidFill>
                                <a:latin typeface="Cambria Math" panose="02040503050406030204" pitchFamily="18" charset="0"/>
                              </a:rPr>
                            </m:ctrlPr>
                          </m:sSubPr>
                          <m:e>
                            <m:r>
                              <a:rPr lang="en-US" altLang="ja-JP" sz="3600" b="1" i="1">
                                <a:solidFill>
                                  <a:schemeClr val="accent1">
                                    <a:lumMod val="75000"/>
                                  </a:schemeClr>
                                </a:solidFill>
                                <a:latin typeface="Cambria Math" panose="02040503050406030204" pitchFamily="18" charset="0"/>
                              </a:rPr>
                              <m:t>𝑽</m:t>
                            </m:r>
                          </m:e>
                          <m:sub>
                            <m:r>
                              <a:rPr lang="en-US" altLang="ja-JP" sz="3600" b="1" i="1">
                                <a:solidFill>
                                  <a:schemeClr val="accent1">
                                    <a:lumMod val="75000"/>
                                  </a:schemeClr>
                                </a:solidFill>
                                <a:latin typeface="Cambria Math" panose="02040503050406030204" pitchFamily="18" charset="0"/>
                              </a:rPr>
                              <m:t>𝟏</m:t>
                            </m:r>
                          </m:sub>
                        </m:sSub>
                      </m:num>
                      <m:den>
                        <m:sSub>
                          <m:sSubPr>
                            <m:ctrlPr>
                              <a:rPr lang="en-US" altLang="ja-JP" sz="3600" b="1" i="1">
                                <a:solidFill>
                                  <a:schemeClr val="accent1">
                                    <a:lumMod val="75000"/>
                                  </a:schemeClr>
                                </a:solidFill>
                                <a:latin typeface="Cambria Math" panose="02040503050406030204" pitchFamily="18" charset="0"/>
                              </a:rPr>
                            </m:ctrlPr>
                          </m:sSubPr>
                          <m:e>
                            <m:r>
                              <a:rPr lang="en-US" altLang="ja-JP" sz="3600" b="1" i="1" smtClean="0">
                                <a:solidFill>
                                  <a:schemeClr val="accent1">
                                    <a:lumMod val="75000"/>
                                  </a:schemeClr>
                                </a:solidFill>
                                <a:latin typeface="Cambria Math" panose="02040503050406030204" pitchFamily="18" charset="0"/>
                              </a:rPr>
                              <m:t>𝑻</m:t>
                            </m:r>
                          </m:e>
                          <m:sub>
                            <m:r>
                              <a:rPr lang="en-US" altLang="ja-JP" sz="3600" b="1" i="1">
                                <a:solidFill>
                                  <a:schemeClr val="accent1">
                                    <a:lumMod val="75000"/>
                                  </a:schemeClr>
                                </a:solidFill>
                                <a:latin typeface="Cambria Math" panose="02040503050406030204" pitchFamily="18" charset="0"/>
                              </a:rPr>
                              <m:t>𝟏</m:t>
                            </m:r>
                          </m:sub>
                        </m:sSub>
                      </m:den>
                    </m:f>
                  </m:oMath>
                </a14:m>
                <a:r>
                  <a:rPr lang="ja-JP" altLang="en-US" sz="3600" b="1" i="1" dirty="0">
                    <a:solidFill>
                      <a:schemeClr val="accent1">
                        <a:lumMod val="75000"/>
                      </a:schemeClr>
                    </a:solidFill>
                    <a:effectLst/>
                    <a:latin typeface="Bodoni MT" panose="02070603080606020203" pitchFamily="18" charset="0"/>
                  </a:rPr>
                  <a:t>＝</a:t>
                </a:r>
                <a14:m>
                  <m:oMath xmlns:m="http://schemas.openxmlformats.org/officeDocument/2006/math">
                    <m:f>
                      <m:fPr>
                        <m:ctrlPr>
                          <a:rPr lang="en-US" altLang="ja-JP" sz="3600" b="1" i="1">
                            <a:solidFill>
                              <a:schemeClr val="accent1">
                                <a:lumMod val="75000"/>
                              </a:schemeClr>
                            </a:solidFill>
                            <a:latin typeface="Cambria Math" panose="02040503050406030204" pitchFamily="18" charset="0"/>
                          </a:rPr>
                        </m:ctrlPr>
                      </m:fPr>
                      <m:num>
                        <m:sSub>
                          <m:sSubPr>
                            <m:ctrlPr>
                              <a:rPr lang="en-US" altLang="ja-JP" sz="3600" b="1" i="1">
                                <a:solidFill>
                                  <a:schemeClr val="accent1">
                                    <a:lumMod val="75000"/>
                                  </a:schemeClr>
                                </a:solidFill>
                                <a:latin typeface="Cambria Math" panose="02040503050406030204" pitchFamily="18" charset="0"/>
                              </a:rPr>
                            </m:ctrlPr>
                          </m:sSubPr>
                          <m:e>
                            <m:r>
                              <a:rPr lang="en-US" altLang="ja-JP" sz="3600" b="1" i="1">
                                <a:solidFill>
                                  <a:schemeClr val="accent1">
                                    <a:lumMod val="75000"/>
                                  </a:schemeClr>
                                </a:solidFill>
                                <a:latin typeface="Cambria Math" panose="02040503050406030204" pitchFamily="18" charset="0"/>
                              </a:rPr>
                              <m:t>𝑽</m:t>
                            </m:r>
                          </m:e>
                          <m:sub>
                            <m:r>
                              <a:rPr lang="en-US" altLang="ja-JP" sz="3600" b="1" i="1">
                                <a:solidFill>
                                  <a:schemeClr val="accent1">
                                    <a:lumMod val="75000"/>
                                  </a:schemeClr>
                                </a:solidFill>
                                <a:latin typeface="Cambria Math" panose="02040503050406030204" pitchFamily="18" charset="0"/>
                              </a:rPr>
                              <m:t>𝟐</m:t>
                            </m:r>
                          </m:sub>
                        </m:sSub>
                      </m:num>
                      <m:den>
                        <m:sSub>
                          <m:sSubPr>
                            <m:ctrlPr>
                              <a:rPr lang="en-US" altLang="ja-JP" sz="3600" b="1" i="1">
                                <a:solidFill>
                                  <a:schemeClr val="accent1">
                                    <a:lumMod val="75000"/>
                                  </a:schemeClr>
                                </a:solidFill>
                                <a:latin typeface="Cambria Math" panose="02040503050406030204" pitchFamily="18" charset="0"/>
                              </a:rPr>
                            </m:ctrlPr>
                          </m:sSubPr>
                          <m:e>
                            <m:r>
                              <a:rPr lang="en-US" altLang="ja-JP" sz="3600" b="1" i="1" smtClean="0">
                                <a:solidFill>
                                  <a:schemeClr val="accent1">
                                    <a:lumMod val="75000"/>
                                  </a:schemeClr>
                                </a:solidFill>
                                <a:latin typeface="Cambria Math" panose="02040503050406030204" pitchFamily="18" charset="0"/>
                              </a:rPr>
                              <m:t>𝑻</m:t>
                            </m:r>
                          </m:e>
                          <m:sub>
                            <m:r>
                              <a:rPr lang="en-US" altLang="ja-JP" sz="3600" b="1" i="1">
                                <a:solidFill>
                                  <a:schemeClr val="accent1">
                                    <a:lumMod val="75000"/>
                                  </a:schemeClr>
                                </a:solidFill>
                                <a:latin typeface="Cambria Math" panose="02040503050406030204" pitchFamily="18" charset="0"/>
                              </a:rPr>
                              <m:t>𝟐</m:t>
                            </m:r>
                          </m:sub>
                        </m:sSub>
                      </m:den>
                    </m:f>
                  </m:oMath>
                </a14:m>
                <a:r>
                  <a:rPr lang="en-US" altLang="ja-JP" sz="3600" dirty="0"/>
                  <a:t/>
                </a:r>
                <a:br>
                  <a:rPr lang="en-US" altLang="ja-JP" sz="3600" dirty="0"/>
                </a:br>
                <a:r>
                  <a:rPr lang="en-US" altLang="ja-JP" sz="3600" b="1" i="0" dirty="0">
                    <a:solidFill>
                      <a:srgbClr val="333333"/>
                    </a:solidFill>
                    <a:effectLst/>
                  </a:rPr>
                  <a:t>V</a:t>
                </a:r>
                <a:r>
                  <a:rPr lang="ja-JP" altLang="en-US" sz="3600" b="1" i="0" dirty="0">
                    <a:solidFill>
                      <a:srgbClr val="333333"/>
                    </a:solidFill>
                    <a:effectLst/>
                  </a:rPr>
                  <a:t>：体積　</a:t>
                </a:r>
                <a:r>
                  <a:rPr lang="en-US" altLang="ja-JP" sz="3600" b="1" i="0" dirty="0">
                    <a:solidFill>
                      <a:srgbClr val="333333"/>
                    </a:solidFill>
                    <a:effectLst/>
                  </a:rPr>
                  <a:t>T</a:t>
                </a:r>
                <a:r>
                  <a:rPr lang="ja-JP" altLang="en-US" sz="3600" b="1" i="0" dirty="0">
                    <a:solidFill>
                      <a:srgbClr val="333333"/>
                    </a:solidFill>
                    <a:effectLst/>
                  </a:rPr>
                  <a:t>：絶対温度</a:t>
                </a:r>
                <a:endParaRPr lang="en-US" altLang="ja-JP" sz="3600" b="1" i="0" dirty="0">
                  <a:solidFill>
                    <a:srgbClr val="333333"/>
                  </a:solidFill>
                  <a:effectLst/>
                </a:endParaRPr>
              </a:p>
              <a:p>
                <a:pPr marL="0" indent="0">
                  <a:lnSpc>
                    <a:spcPts val="6200"/>
                  </a:lnSpc>
                  <a:buNone/>
                </a:pPr>
                <a:r>
                  <a:rPr lang="en-US" altLang="ja-JP" sz="3000" dirty="0"/>
                  <a:t>※</a:t>
                </a:r>
                <a:r>
                  <a:rPr lang="ja-JP" altLang="en-US" sz="3000" dirty="0"/>
                  <a:t>絶対温度（ケルビン）⇒℃</a:t>
                </a:r>
                <a:r>
                  <a:rPr lang="en-US" altLang="ja-JP" sz="3000" dirty="0"/>
                  <a:t>+273</a:t>
                </a:r>
                <a:endParaRPr lang="ja-JP" altLang="en-US" sz="3000" dirty="0"/>
              </a:p>
            </p:txBody>
          </p:sp>
        </mc:Choice>
        <mc:Fallback>
          <p:sp>
            <p:nvSpPr>
              <p:cNvPr id="7" name="コンテンツ プレースホルダー 5">
                <a:extLst>
                  <a:ext uri="{FF2B5EF4-FFF2-40B4-BE49-F238E27FC236}">
                    <a16:creationId xmlns:a16="http://schemas.microsoft.com/office/drawing/2014/main" id="{04CC4CB8-833F-47C7-9B3A-4D183478DFEF}"/>
                  </a:ext>
                </a:extLst>
              </p:cNvPr>
              <p:cNvSpPr txBox="1">
                <a:spLocks noRot="1" noChangeAspect="1" noMove="1" noResize="1" noEditPoints="1" noAdjustHandles="1" noChangeArrowheads="1" noChangeShapeType="1" noTextEdit="1"/>
              </p:cNvSpPr>
              <p:nvPr/>
            </p:nvSpPr>
            <p:spPr>
              <a:xfrm>
                <a:off x="346047" y="2415104"/>
                <a:ext cx="6872334" cy="3165593"/>
              </a:xfrm>
              <a:prstGeom prst="rect">
                <a:avLst/>
              </a:prstGeom>
              <a:blipFill>
                <a:blip r:embed="rId3"/>
                <a:stretch>
                  <a:fillRect l="-2751" t="-5588" b="-2890"/>
                </a:stretch>
              </a:blipFill>
            </p:spPr>
            <p:txBody>
              <a:bodyPr/>
              <a:lstStyle/>
              <a:p>
                <a:r>
                  <a:rPr lang="ja-JP" altLang="en-US">
                    <a:noFill/>
                  </a:rPr>
                  <a:t> </a:t>
                </a:r>
              </a:p>
            </p:txBody>
          </p:sp>
        </mc:Fallback>
      </mc:AlternateContent>
      <p:sp>
        <p:nvSpPr>
          <p:cNvPr id="12" name="テキスト ボックス 11">
            <a:extLst>
              <a:ext uri="{FF2B5EF4-FFF2-40B4-BE49-F238E27FC236}">
                <a16:creationId xmlns:a16="http://schemas.microsoft.com/office/drawing/2014/main" id="{12B96438-2D91-4816-B008-20EA4A50A296}"/>
              </a:ext>
            </a:extLst>
          </p:cNvPr>
          <p:cNvSpPr txBox="1"/>
          <p:nvPr/>
        </p:nvSpPr>
        <p:spPr>
          <a:xfrm>
            <a:off x="873443" y="5688418"/>
            <a:ext cx="9443411" cy="954107"/>
          </a:xfrm>
          <a:prstGeom prst="rect">
            <a:avLst/>
          </a:prstGeom>
          <a:solidFill>
            <a:schemeClr val="bg1"/>
          </a:solidFill>
          <a:ln w="19050">
            <a:solidFill>
              <a:schemeClr val="bg2">
                <a:lumMod val="25000"/>
              </a:schemeClr>
            </a:solidFill>
          </a:ln>
        </p:spPr>
        <p:txBody>
          <a:bodyPr wrap="square">
            <a:spAutoFit/>
          </a:bodyPr>
          <a:lstStyle/>
          <a:p>
            <a:pPr algn="l"/>
            <a:r>
              <a:rPr lang="ja-JP" altLang="en-US" sz="2800" b="0" i="0" dirty="0">
                <a:solidFill>
                  <a:srgbClr val="333333"/>
                </a:solidFill>
                <a:effectLst/>
                <a:latin typeface="メイリオ" panose="020B0604030504040204" pitchFamily="50" charset="-128"/>
                <a:ea typeface="メイリオ" panose="020B0604030504040204" pitchFamily="50" charset="-128"/>
              </a:rPr>
              <a:t>圧力一定の場合、</a:t>
            </a:r>
            <a:r>
              <a:rPr lang="ja-JP" altLang="en-US" sz="2800" b="1" i="0" dirty="0">
                <a:solidFill>
                  <a:srgbClr val="EAB200"/>
                </a:solidFill>
                <a:effectLst/>
                <a:latin typeface="メイリオ" panose="020B0604030504040204" pitchFamily="50" charset="-128"/>
                <a:ea typeface="メイリオ" panose="020B0604030504040204" pitchFamily="50" charset="-128"/>
              </a:rPr>
              <a:t>温度が上がれば</a:t>
            </a:r>
            <a:r>
              <a:rPr lang="ja-JP" altLang="en-US" sz="2800" b="0" i="0" dirty="0">
                <a:solidFill>
                  <a:srgbClr val="333333"/>
                </a:solidFill>
                <a:effectLst/>
                <a:latin typeface="メイリオ" panose="020B0604030504040204" pitchFamily="50" charset="-128"/>
                <a:ea typeface="メイリオ" panose="020B0604030504040204" pitchFamily="50" charset="-128"/>
              </a:rPr>
              <a:t>、</a:t>
            </a:r>
            <a:r>
              <a:rPr lang="ja-JP" altLang="en-US" sz="2800" b="1" i="0" dirty="0">
                <a:solidFill>
                  <a:srgbClr val="EAB200"/>
                </a:solidFill>
                <a:effectLst/>
                <a:latin typeface="メイリオ" panose="020B0604030504040204" pitchFamily="50" charset="-128"/>
                <a:ea typeface="メイリオ" panose="020B0604030504040204" pitchFamily="50" charset="-128"/>
              </a:rPr>
              <a:t>体積は大きく</a:t>
            </a:r>
            <a:r>
              <a:rPr lang="ja-JP" altLang="en-US" sz="2800" b="0" i="0" dirty="0">
                <a:solidFill>
                  <a:srgbClr val="333333"/>
                </a:solidFill>
                <a:effectLst/>
                <a:latin typeface="メイリオ" panose="020B0604030504040204" pitchFamily="50" charset="-128"/>
                <a:ea typeface="メイリオ" panose="020B0604030504040204" pitchFamily="50" charset="-128"/>
              </a:rPr>
              <a:t>なる</a:t>
            </a:r>
          </a:p>
          <a:p>
            <a:pPr algn="l"/>
            <a:r>
              <a:rPr lang="ja-JP" altLang="en-US" sz="2800" b="0" i="0" dirty="0">
                <a:solidFill>
                  <a:srgbClr val="333333"/>
                </a:solidFill>
                <a:effectLst/>
                <a:latin typeface="メイリオ" panose="020B0604030504040204" pitchFamily="50" charset="-128"/>
                <a:ea typeface="メイリオ" panose="020B0604030504040204" pitchFamily="50" charset="-128"/>
              </a:rPr>
              <a:t>絶対温度が</a:t>
            </a:r>
            <a:r>
              <a:rPr lang="en-US" altLang="ja-JP" sz="2800" b="1" i="0" dirty="0">
                <a:solidFill>
                  <a:srgbClr val="EAB200"/>
                </a:solidFill>
                <a:effectLst/>
                <a:latin typeface="メイリオ" panose="020B0604030504040204" pitchFamily="50" charset="-128"/>
                <a:ea typeface="メイリオ" panose="020B0604030504040204" pitchFamily="50" charset="-128"/>
              </a:rPr>
              <a:t>2</a:t>
            </a:r>
            <a:r>
              <a:rPr lang="ja-JP" altLang="en-US" sz="2800" b="1" i="0" dirty="0">
                <a:solidFill>
                  <a:srgbClr val="EAB200"/>
                </a:solidFill>
                <a:effectLst/>
                <a:latin typeface="メイリオ" panose="020B0604030504040204" pitchFamily="50" charset="-128"/>
                <a:ea typeface="メイリオ" panose="020B0604030504040204" pitchFamily="50" charset="-128"/>
              </a:rPr>
              <a:t>倍</a:t>
            </a:r>
            <a:r>
              <a:rPr lang="ja-JP" altLang="en-US" sz="2800" b="0" i="0" dirty="0">
                <a:solidFill>
                  <a:srgbClr val="333333"/>
                </a:solidFill>
                <a:effectLst/>
                <a:latin typeface="メイリオ" panose="020B0604030504040204" pitchFamily="50" charset="-128"/>
                <a:ea typeface="メイリオ" panose="020B0604030504040204" pitchFamily="50" charset="-128"/>
              </a:rPr>
              <a:t>になると体積も</a:t>
            </a:r>
            <a:r>
              <a:rPr lang="en-US" altLang="ja-JP" sz="2800" b="1" i="0" dirty="0">
                <a:solidFill>
                  <a:srgbClr val="EAB200"/>
                </a:solidFill>
                <a:effectLst/>
                <a:latin typeface="メイリオ" panose="020B0604030504040204" pitchFamily="50" charset="-128"/>
                <a:ea typeface="メイリオ" panose="020B0604030504040204" pitchFamily="50" charset="-128"/>
              </a:rPr>
              <a:t>2</a:t>
            </a:r>
            <a:r>
              <a:rPr lang="ja-JP" altLang="en-US" sz="2800" b="1" i="0" dirty="0">
                <a:solidFill>
                  <a:srgbClr val="EAB200"/>
                </a:solidFill>
                <a:effectLst/>
                <a:latin typeface="メイリオ" panose="020B0604030504040204" pitchFamily="50" charset="-128"/>
                <a:ea typeface="メイリオ" panose="020B0604030504040204" pitchFamily="50" charset="-128"/>
              </a:rPr>
              <a:t>倍</a:t>
            </a:r>
            <a:endParaRPr lang="ja-JP" altLang="en-US" sz="2800" b="0" i="0" dirty="0">
              <a:solidFill>
                <a:srgbClr val="EAB200"/>
              </a:solidFill>
              <a:effectLst/>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6ABE8292-E733-4F08-87C4-FD2AEB614D6C}"/>
              </a:ext>
            </a:extLst>
          </p:cNvPr>
          <p:cNvPicPr>
            <a:picLocks noChangeAspect="1"/>
          </p:cNvPicPr>
          <p:nvPr/>
        </p:nvPicPr>
        <p:blipFill>
          <a:blip r:embed="rId4"/>
          <a:stretch>
            <a:fillRect/>
          </a:stretch>
        </p:blipFill>
        <p:spPr>
          <a:xfrm>
            <a:off x="7502839" y="2418417"/>
            <a:ext cx="4689161" cy="2892896"/>
          </a:xfrm>
          <a:prstGeom prst="rect">
            <a:avLst/>
          </a:prstGeom>
        </p:spPr>
      </p:pic>
      <p:sp>
        <p:nvSpPr>
          <p:cNvPr id="15" name="L 字 14">
            <a:extLst>
              <a:ext uri="{FF2B5EF4-FFF2-40B4-BE49-F238E27FC236}">
                <a16:creationId xmlns:a16="http://schemas.microsoft.com/office/drawing/2014/main" id="{08532233-7E39-4C85-88C5-5C41624CCF5A}"/>
              </a:ext>
            </a:extLst>
          </p:cNvPr>
          <p:cNvSpPr/>
          <p:nvPr/>
        </p:nvSpPr>
        <p:spPr>
          <a:xfrm rot="13518342">
            <a:off x="1033544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L 字 15">
            <a:extLst>
              <a:ext uri="{FF2B5EF4-FFF2-40B4-BE49-F238E27FC236}">
                <a16:creationId xmlns:a16="http://schemas.microsoft.com/office/drawing/2014/main" id="{8E5351D7-DA81-49DD-B069-D85FC864B87C}"/>
              </a:ext>
            </a:extLst>
          </p:cNvPr>
          <p:cNvSpPr/>
          <p:nvPr/>
        </p:nvSpPr>
        <p:spPr>
          <a:xfrm rot="13518342">
            <a:off x="10043067"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L 字 16">
            <a:extLst>
              <a:ext uri="{FF2B5EF4-FFF2-40B4-BE49-F238E27FC236}">
                <a16:creationId xmlns:a16="http://schemas.microsoft.com/office/drawing/2014/main" id="{F3102188-41CC-4320-AFA4-539BB5B5F30C}"/>
              </a:ext>
            </a:extLst>
          </p:cNvPr>
          <p:cNvSpPr/>
          <p:nvPr/>
        </p:nvSpPr>
        <p:spPr>
          <a:xfrm rot="13518342">
            <a:off x="9752449"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L 字 17">
            <a:extLst>
              <a:ext uri="{FF2B5EF4-FFF2-40B4-BE49-F238E27FC236}">
                <a16:creationId xmlns:a16="http://schemas.microsoft.com/office/drawing/2014/main" id="{7BC47868-6846-4DD3-BE8D-AB29B8ED7D99}"/>
              </a:ext>
            </a:extLst>
          </p:cNvPr>
          <p:cNvSpPr/>
          <p:nvPr/>
        </p:nvSpPr>
        <p:spPr>
          <a:xfrm rot="13518342">
            <a:off x="946183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L 字 18">
            <a:extLst>
              <a:ext uri="{FF2B5EF4-FFF2-40B4-BE49-F238E27FC236}">
                <a16:creationId xmlns:a16="http://schemas.microsoft.com/office/drawing/2014/main" id="{902B13D9-83EA-41CF-9282-F361F3A51893}"/>
              </a:ext>
            </a:extLst>
          </p:cNvPr>
          <p:cNvSpPr/>
          <p:nvPr/>
        </p:nvSpPr>
        <p:spPr>
          <a:xfrm rot="13518342">
            <a:off x="9171212"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L 字 19">
            <a:extLst>
              <a:ext uri="{FF2B5EF4-FFF2-40B4-BE49-F238E27FC236}">
                <a16:creationId xmlns:a16="http://schemas.microsoft.com/office/drawing/2014/main" id="{A19F247C-6DDF-450B-99C9-AE242BD700A5}"/>
              </a:ext>
            </a:extLst>
          </p:cNvPr>
          <p:cNvSpPr/>
          <p:nvPr/>
        </p:nvSpPr>
        <p:spPr>
          <a:xfrm rot="13518342">
            <a:off x="8878840"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L 字 20">
            <a:extLst>
              <a:ext uri="{FF2B5EF4-FFF2-40B4-BE49-F238E27FC236}">
                <a16:creationId xmlns:a16="http://schemas.microsoft.com/office/drawing/2014/main" id="{98183D33-4739-46DC-8096-069248F704F6}"/>
              </a:ext>
            </a:extLst>
          </p:cNvPr>
          <p:cNvSpPr/>
          <p:nvPr/>
        </p:nvSpPr>
        <p:spPr>
          <a:xfrm rot="13518342">
            <a:off x="8588222"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L 字 21">
            <a:extLst>
              <a:ext uri="{FF2B5EF4-FFF2-40B4-BE49-F238E27FC236}">
                <a16:creationId xmlns:a16="http://schemas.microsoft.com/office/drawing/2014/main" id="{4140FFB2-8587-4803-8378-0AE88E5EDCD5}"/>
              </a:ext>
            </a:extLst>
          </p:cNvPr>
          <p:cNvSpPr/>
          <p:nvPr/>
        </p:nvSpPr>
        <p:spPr>
          <a:xfrm rot="13518342">
            <a:off x="8297603" y="308685"/>
            <a:ext cx="464846" cy="461557"/>
          </a:xfrm>
          <a:prstGeom prst="corner">
            <a:avLst>
              <a:gd name="adj1" fmla="val 32577"/>
              <a:gd name="adj2" fmla="val 3253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L 字 22">
            <a:extLst>
              <a:ext uri="{FF2B5EF4-FFF2-40B4-BE49-F238E27FC236}">
                <a16:creationId xmlns:a16="http://schemas.microsoft.com/office/drawing/2014/main" id="{11C9C5EF-D1A7-4B6A-8AB1-5D11091A1586}"/>
              </a:ext>
            </a:extLst>
          </p:cNvPr>
          <p:cNvSpPr/>
          <p:nvPr/>
        </p:nvSpPr>
        <p:spPr>
          <a:xfrm rot="13518342">
            <a:off x="8006985"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L 字 23">
            <a:extLst>
              <a:ext uri="{FF2B5EF4-FFF2-40B4-BE49-F238E27FC236}">
                <a16:creationId xmlns:a16="http://schemas.microsoft.com/office/drawing/2014/main" id="{5B927DF4-0C90-4F5A-B1A9-3150C0BD76FA}"/>
              </a:ext>
            </a:extLst>
          </p:cNvPr>
          <p:cNvSpPr/>
          <p:nvPr/>
        </p:nvSpPr>
        <p:spPr>
          <a:xfrm rot="13518342">
            <a:off x="10624304" y="31645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46562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ABE34D-4D57-4C6B-99E6-F6A776E57EC1}"/>
              </a:ext>
            </a:extLst>
          </p:cNvPr>
          <p:cNvSpPr>
            <a:spLocks noGrp="1"/>
          </p:cNvSpPr>
          <p:nvPr>
            <p:ph type="title"/>
          </p:nvPr>
        </p:nvSpPr>
        <p:spPr/>
        <p:txBody>
          <a:bodyPr/>
          <a:lstStyle/>
          <a:p>
            <a:r>
              <a:rPr kumimoji="1" lang="ja-JP" altLang="en-US" dirty="0"/>
              <a:t>基礎　</a:t>
            </a:r>
            <a:r>
              <a:rPr kumimoji="1" lang="en-US" altLang="ja-JP" dirty="0"/>
              <a:t>part</a:t>
            </a:r>
            <a:r>
              <a:rPr kumimoji="1" lang="ja-JP" altLang="en-US" dirty="0"/>
              <a:t>１　気体の性質</a:t>
            </a:r>
          </a:p>
        </p:txBody>
      </p:sp>
      <p:sp>
        <p:nvSpPr>
          <p:cNvPr id="6" name="コンテンツ プレースホルダー 5">
            <a:extLst>
              <a:ext uri="{FF2B5EF4-FFF2-40B4-BE49-F238E27FC236}">
                <a16:creationId xmlns:a16="http://schemas.microsoft.com/office/drawing/2014/main" id="{6B31834D-3CB7-490D-B7FB-7179DBBE79F3}"/>
              </a:ext>
            </a:extLst>
          </p:cNvPr>
          <p:cNvSpPr>
            <a:spLocks noGrp="1"/>
          </p:cNvSpPr>
          <p:nvPr>
            <p:ph idx="1"/>
          </p:nvPr>
        </p:nvSpPr>
        <p:spPr>
          <a:xfrm>
            <a:off x="4883075" y="1539889"/>
            <a:ext cx="10515600" cy="584775"/>
          </a:xfrm>
        </p:spPr>
        <p:txBody>
          <a:bodyPr>
            <a:normAutofit lnSpcReduction="10000"/>
          </a:bodyPr>
          <a:lstStyle/>
          <a:p>
            <a:pPr marL="0" indent="0">
              <a:buNone/>
            </a:pPr>
            <a:r>
              <a:rPr lang="ja-JP" altLang="en-US" sz="3600" b="0" i="0" dirty="0">
                <a:solidFill>
                  <a:srgbClr val="333333"/>
                </a:solidFill>
                <a:effectLst/>
                <a:latin typeface="Hiragino Kaku Gothic ProN"/>
              </a:rPr>
              <a:t>練習問題</a:t>
            </a:r>
            <a:endParaRPr lang="ja-JP" altLang="en-US" dirty="0"/>
          </a:p>
        </p:txBody>
      </p:sp>
      <p:sp>
        <p:nvSpPr>
          <p:cNvPr id="10" name="テキスト ボックス 9">
            <a:extLst>
              <a:ext uri="{FF2B5EF4-FFF2-40B4-BE49-F238E27FC236}">
                <a16:creationId xmlns:a16="http://schemas.microsoft.com/office/drawing/2014/main" id="{E6CFD33E-2873-40E1-B82A-84D5D8895069}"/>
              </a:ext>
            </a:extLst>
          </p:cNvPr>
          <p:cNvSpPr txBox="1"/>
          <p:nvPr/>
        </p:nvSpPr>
        <p:spPr>
          <a:xfrm>
            <a:off x="66349" y="1100741"/>
            <a:ext cx="8277986" cy="584775"/>
          </a:xfrm>
          <a:prstGeom prst="rect">
            <a:avLst/>
          </a:prstGeom>
          <a:noFill/>
        </p:spPr>
        <p:txBody>
          <a:bodyPr wrap="square">
            <a:spAutoFit/>
          </a:bodyPr>
          <a:lstStyle/>
          <a:p>
            <a:r>
              <a:rPr kumimoji="1"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シャルルの法則</a:t>
            </a:r>
            <a:endParaRPr kumimoji="1" lang="en-US" altLang="ja-JP" sz="3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E0F40272-3C62-450E-AEB0-EBC5CAF3DBDF}"/>
              </a:ext>
            </a:extLst>
          </p:cNvPr>
          <p:cNvSpPr/>
          <p:nvPr/>
        </p:nvSpPr>
        <p:spPr>
          <a:xfrm>
            <a:off x="45203" y="1141809"/>
            <a:ext cx="86927" cy="404813"/>
          </a:xfrm>
          <a:prstGeom prst="rect">
            <a:avLst/>
          </a:prstGeom>
          <a:solidFill>
            <a:srgbClr val="6B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a:extLst>
              <a:ext uri="{FF2B5EF4-FFF2-40B4-BE49-F238E27FC236}">
                <a16:creationId xmlns:a16="http://schemas.microsoft.com/office/drawing/2014/main" id="{CF470CCA-2887-4113-9E10-637D4AEA354D}"/>
              </a:ext>
            </a:extLst>
          </p:cNvPr>
          <p:cNvCxnSpPr/>
          <p:nvPr/>
        </p:nvCxnSpPr>
        <p:spPr>
          <a:xfrm>
            <a:off x="4883075" y="1968649"/>
            <a:ext cx="196954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コンテンツ プレースホルダー 5">
            <a:extLst>
              <a:ext uri="{FF2B5EF4-FFF2-40B4-BE49-F238E27FC236}">
                <a16:creationId xmlns:a16="http://schemas.microsoft.com/office/drawing/2014/main" id="{593D9C6A-A6C5-4094-932E-633980AC86A6}"/>
              </a:ext>
            </a:extLst>
          </p:cNvPr>
          <p:cNvSpPr txBox="1">
            <a:spLocks/>
          </p:cNvSpPr>
          <p:nvPr/>
        </p:nvSpPr>
        <p:spPr>
          <a:xfrm>
            <a:off x="66349" y="3136618"/>
            <a:ext cx="12024445" cy="58476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600" b="1" dirty="0">
                <a:solidFill>
                  <a:srgbClr val="333333"/>
                </a:solidFill>
                <a:latin typeface="Hiragino Kaku Gothic ProN"/>
              </a:rPr>
              <a:t>一定圧力</a:t>
            </a:r>
            <a:r>
              <a:rPr lang="ja-JP" altLang="en-US" sz="3600" dirty="0">
                <a:solidFill>
                  <a:srgbClr val="333333"/>
                </a:solidFill>
                <a:latin typeface="Hiragino Kaku Gothic ProN"/>
              </a:rPr>
              <a:t>で、</a:t>
            </a:r>
            <a:r>
              <a:rPr lang="ja-JP" altLang="en-US" sz="3600" b="1" dirty="0">
                <a:solidFill>
                  <a:srgbClr val="333333"/>
                </a:solidFill>
                <a:latin typeface="Hiragino Kaku Gothic ProN"/>
              </a:rPr>
              <a:t>一定質量</a:t>
            </a:r>
            <a:r>
              <a:rPr lang="ja-JP" altLang="en-US" sz="3600" dirty="0">
                <a:solidFill>
                  <a:srgbClr val="333333"/>
                </a:solidFill>
                <a:latin typeface="Hiragino Kaku Gothic ProN"/>
              </a:rPr>
              <a:t>の気体の</a:t>
            </a:r>
            <a:r>
              <a:rPr lang="ja-JP" altLang="en-US" sz="3600" b="1" dirty="0">
                <a:solidFill>
                  <a:srgbClr val="333333"/>
                </a:solidFill>
                <a:latin typeface="Hiragino Kaku Gothic ProN"/>
              </a:rPr>
              <a:t>温度</a:t>
            </a:r>
            <a:r>
              <a:rPr lang="ja-JP" altLang="en-US" sz="3600" dirty="0">
                <a:solidFill>
                  <a:srgbClr val="333333"/>
                </a:solidFill>
                <a:latin typeface="Hiragino Kaku Gothic ProN"/>
              </a:rPr>
              <a:t>を上げると、気体の</a:t>
            </a:r>
            <a:r>
              <a:rPr lang="ja-JP" altLang="en-US" sz="3600" b="1" dirty="0">
                <a:solidFill>
                  <a:srgbClr val="333333"/>
                </a:solidFill>
                <a:latin typeface="Hiragino Kaku Gothic ProN"/>
              </a:rPr>
              <a:t>体積</a:t>
            </a:r>
            <a:r>
              <a:rPr lang="ja-JP" altLang="en-US" sz="3600" dirty="0">
                <a:solidFill>
                  <a:srgbClr val="333333"/>
                </a:solidFill>
                <a:latin typeface="Hiragino Kaku Gothic ProN"/>
              </a:rPr>
              <a:t>は増加する</a:t>
            </a:r>
            <a:endParaRPr lang="ja-JP" altLang="en-US" dirty="0"/>
          </a:p>
        </p:txBody>
      </p:sp>
      <p:sp>
        <p:nvSpPr>
          <p:cNvPr id="8" name="正方形/長方形 7">
            <a:extLst>
              <a:ext uri="{FF2B5EF4-FFF2-40B4-BE49-F238E27FC236}">
                <a16:creationId xmlns:a16="http://schemas.microsoft.com/office/drawing/2014/main" id="{262AE8D5-5790-4496-A6B1-E2FA77C014AB}"/>
              </a:ext>
            </a:extLst>
          </p:cNvPr>
          <p:cNvSpPr/>
          <p:nvPr/>
        </p:nvSpPr>
        <p:spPr>
          <a:xfrm>
            <a:off x="10140875" y="3051706"/>
            <a:ext cx="677732" cy="377293"/>
          </a:xfrm>
          <a:prstGeom prst="rect">
            <a:avLst/>
          </a:prstGeom>
          <a:solidFill>
            <a:srgbClr val="CAD7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L 字 14">
            <a:extLst>
              <a:ext uri="{FF2B5EF4-FFF2-40B4-BE49-F238E27FC236}">
                <a16:creationId xmlns:a16="http://schemas.microsoft.com/office/drawing/2014/main" id="{773DA5B7-FD07-42F4-B385-4A500037AD2D}"/>
              </a:ext>
            </a:extLst>
          </p:cNvPr>
          <p:cNvSpPr/>
          <p:nvPr/>
        </p:nvSpPr>
        <p:spPr>
          <a:xfrm rot="13518342">
            <a:off x="1033544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L 字 15">
            <a:extLst>
              <a:ext uri="{FF2B5EF4-FFF2-40B4-BE49-F238E27FC236}">
                <a16:creationId xmlns:a16="http://schemas.microsoft.com/office/drawing/2014/main" id="{520AB3F9-AF4E-41D0-AFCA-F81F463BDAF0}"/>
              </a:ext>
            </a:extLst>
          </p:cNvPr>
          <p:cNvSpPr/>
          <p:nvPr/>
        </p:nvSpPr>
        <p:spPr>
          <a:xfrm rot="13518342">
            <a:off x="10043067"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L 字 16">
            <a:extLst>
              <a:ext uri="{FF2B5EF4-FFF2-40B4-BE49-F238E27FC236}">
                <a16:creationId xmlns:a16="http://schemas.microsoft.com/office/drawing/2014/main" id="{71424BA8-49D0-4C23-B3B7-F215FEFFAF80}"/>
              </a:ext>
            </a:extLst>
          </p:cNvPr>
          <p:cNvSpPr/>
          <p:nvPr/>
        </p:nvSpPr>
        <p:spPr>
          <a:xfrm rot="13518342">
            <a:off x="9752449"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L 字 17">
            <a:extLst>
              <a:ext uri="{FF2B5EF4-FFF2-40B4-BE49-F238E27FC236}">
                <a16:creationId xmlns:a16="http://schemas.microsoft.com/office/drawing/2014/main" id="{55505EB6-5511-4B46-BC9B-BB0B10C14BFD}"/>
              </a:ext>
            </a:extLst>
          </p:cNvPr>
          <p:cNvSpPr/>
          <p:nvPr/>
        </p:nvSpPr>
        <p:spPr>
          <a:xfrm rot="13518342">
            <a:off x="946183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L 字 18">
            <a:extLst>
              <a:ext uri="{FF2B5EF4-FFF2-40B4-BE49-F238E27FC236}">
                <a16:creationId xmlns:a16="http://schemas.microsoft.com/office/drawing/2014/main" id="{97FFBECB-1B73-4A52-9027-53EA9EE6B9B5}"/>
              </a:ext>
            </a:extLst>
          </p:cNvPr>
          <p:cNvSpPr/>
          <p:nvPr/>
        </p:nvSpPr>
        <p:spPr>
          <a:xfrm rot="13518342">
            <a:off x="9171212"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L 字 19">
            <a:extLst>
              <a:ext uri="{FF2B5EF4-FFF2-40B4-BE49-F238E27FC236}">
                <a16:creationId xmlns:a16="http://schemas.microsoft.com/office/drawing/2014/main" id="{5E5694FE-D2B4-4C28-9161-F28AB26FE328}"/>
              </a:ext>
            </a:extLst>
          </p:cNvPr>
          <p:cNvSpPr/>
          <p:nvPr/>
        </p:nvSpPr>
        <p:spPr>
          <a:xfrm rot="13518342">
            <a:off x="8878840"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L 字 20">
            <a:extLst>
              <a:ext uri="{FF2B5EF4-FFF2-40B4-BE49-F238E27FC236}">
                <a16:creationId xmlns:a16="http://schemas.microsoft.com/office/drawing/2014/main" id="{E1E93D89-1DD0-4A3C-BB5C-E69CC7512BD6}"/>
              </a:ext>
            </a:extLst>
          </p:cNvPr>
          <p:cNvSpPr/>
          <p:nvPr/>
        </p:nvSpPr>
        <p:spPr>
          <a:xfrm rot="13518342">
            <a:off x="8588222"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L 字 21">
            <a:extLst>
              <a:ext uri="{FF2B5EF4-FFF2-40B4-BE49-F238E27FC236}">
                <a16:creationId xmlns:a16="http://schemas.microsoft.com/office/drawing/2014/main" id="{00DCA3A2-591B-4567-B0FE-317395E14E5B}"/>
              </a:ext>
            </a:extLst>
          </p:cNvPr>
          <p:cNvSpPr/>
          <p:nvPr/>
        </p:nvSpPr>
        <p:spPr>
          <a:xfrm rot="13518342">
            <a:off x="8297603" y="308685"/>
            <a:ext cx="464846" cy="461557"/>
          </a:xfrm>
          <a:prstGeom prst="corner">
            <a:avLst>
              <a:gd name="adj1" fmla="val 32577"/>
              <a:gd name="adj2" fmla="val 3253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L 字 22">
            <a:extLst>
              <a:ext uri="{FF2B5EF4-FFF2-40B4-BE49-F238E27FC236}">
                <a16:creationId xmlns:a16="http://schemas.microsoft.com/office/drawing/2014/main" id="{B2AA2288-D508-4FBF-8822-9AD80073F23B}"/>
              </a:ext>
            </a:extLst>
          </p:cNvPr>
          <p:cNvSpPr/>
          <p:nvPr/>
        </p:nvSpPr>
        <p:spPr>
          <a:xfrm rot="13518342">
            <a:off x="8006985"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L 字 23">
            <a:extLst>
              <a:ext uri="{FF2B5EF4-FFF2-40B4-BE49-F238E27FC236}">
                <a16:creationId xmlns:a16="http://schemas.microsoft.com/office/drawing/2014/main" id="{04753FC9-4A1A-4590-9DE1-2E9AF105787D}"/>
              </a:ext>
            </a:extLst>
          </p:cNvPr>
          <p:cNvSpPr/>
          <p:nvPr/>
        </p:nvSpPr>
        <p:spPr>
          <a:xfrm rot="13518342">
            <a:off x="10624304" y="31645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6980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ABE34D-4D57-4C6B-99E6-F6A776E57EC1}"/>
              </a:ext>
            </a:extLst>
          </p:cNvPr>
          <p:cNvSpPr>
            <a:spLocks noGrp="1"/>
          </p:cNvSpPr>
          <p:nvPr>
            <p:ph type="title"/>
          </p:nvPr>
        </p:nvSpPr>
        <p:spPr/>
        <p:txBody>
          <a:bodyPr/>
          <a:lstStyle/>
          <a:p>
            <a:r>
              <a:rPr kumimoji="1" lang="ja-JP" altLang="en-US" dirty="0"/>
              <a:t>基礎　</a:t>
            </a:r>
            <a:r>
              <a:rPr kumimoji="1" lang="en-US" altLang="ja-JP" dirty="0"/>
              <a:t>part</a:t>
            </a:r>
            <a:r>
              <a:rPr kumimoji="1" lang="ja-JP" altLang="en-US" dirty="0"/>
              <a:t>１　気体の性質</a:t>
            </a:r>
          </a:p>
        </p:txBody>
      </p:sp>
      <p:sp>
        <p:nvSpPr>
          <p:cNvPr id="6" name="コンテンツ プレースホルダー 5">
            <a:extLst>
              <a:ext uri="{FF2B5EF4-FFF2-40B4-BE49-F238E27FC236}">
                <a16:creationId xmlns:a16="http://schemas.microsoft.com/office/drawing/2014/main" id="{6B31834D-3CB7-490D-B7FB-7179DBBE79F3}"/>
              </a:ext>
            </a:extLst>
          </p:cNvPr>
          <p:cNvSpPr>
            <a:spLocks noGrp="1"/>
          </p:cNvSpPr>
          <p:nvPr>
            <p:ph idx="1"/>
          </p:nvPr>
        </p:nvSpPr>
        <p:spPr>
          <a:xfrm>
            <a:off x="838200" y="1980105"/>
            <a:ext cx="10515600" cy="2144206"/>
          </a:xfrm>
        </p:spPr>
        <p:txBody>
          <a:bodyPr>
            <a:normAutofit lnSpcReduction="10000"/>
          </a:bodyPr>
          <a:lstStyle/>
          <a:p>
            <a:pPr marL="0" indent="0">
              <a:buNone/>
            </a:pPr>
            <a:r>
              <a:rPr lang="ja-JP" altLang="en-US" sz="3600" b="0" i="0" dirty="0">
                <a:solidFill>
                  <a:srgbClr val="333333"/>
                </a:solidFill>
                <a:effectLst/>
                <a:latin typeface="Hiragino Kaku Gothic ProN"/>
              </a:rPr>
              <a:t>ボイルの法則とシャルルの法則を合わせた法則</a:t>
            </a:r>
            <a:endParaRPr lang="en-US" altLang="ja-JP" sz="3600" b="0" i="0" dirty="0">
              <a:solidFill>
                <a:srgbClr val="333333"/>
              </a:solidFill>
              <a:effectLst/>
              <a:latin typeface="Hiragino Kaku Gothic ProN"/>
            </a:endParaRPr>
          </a:p>
          <a:p>
            <a:pPr marL="0" indent="0">
              <a:buNone/>
            </a:pPr>
            <a:endParaRPr lang="en-US" altLang="ja-JP" sz="3600" b="0" i="0" dirty="0">
              <a:solidFill>
                <a:srgbClr val="333333"/>
              </a:solidFill>
              <a:effectLst/>
              <a:latin typeface="Hiragino Kaku Gothic ProN"/>
            </a:endParaRPr>
          </a:p>
          <a:p>
            <a:pPr marL="0" indent="0">
              <a:buNone/>
            </a:pPr>
            <a:r>
              <a:rPr lang="ja-JP" altLang="en-US" sz="3600" dirty="0"/>
              <a:t>一定量の気体の</a:t>
            </a:r>
            <a:r>
              <a:rPr lang="ja-JP" altLang="en-US" sz="3600" b="1" u="sng" dirty="0">
                <a:solidFill>
                  <a:srgbClr val="EAB200"/>
                </a:solidFill>
              </a:rPr>
              <a:t>体積</a:t>
            </a:r>
            <a:r>
              <a:rPr lang="ja-JP" altLang="en-US" sz="3600" dirty="0"/>
              <a:t>は、</a:t>
            </a:r>
            <a:r>
              <a:rPr lang="ja-JP" altLang="en-US" sz="3600" b="1" u="sng" dirty="0">
                <a:solidFill>
                  <a:srgbClr val="EAB200"/>
                </a:solidFill>
              </a:rPr>
              <a:t>圧力に反比例</a:t>
            </a:r>
            <a:r>
              <a:rPr lang="ja-JP" altLang="en-US" sz="3600" dirty="0"/>
              <a:t>し、</a:t>
            </a:r>
            <a:r>
              <a:rPr lang="ja-JP" altLang="en-US" sz="3600" b="1" u="sng" dirty="0">
                <a:solidFill>
                  <a:srgbClr val="EAB200"/>
                </a:solidFill>
              </a:rPr>
              <a:t>絶対温度に比例</a:t>
            </a:r>
            <a:r>
              <a:rPr lang="ja-JP" altLang="en-US" sz="3600" dirty="0"/>
              <a:t>する</a:t>
            </a:r>
            <a:endParaRPr lang="ja-JP" altLang="en-US" dirty="0"/>
          </a:p>
        </p:txBody>
      </p:sp>
      <p:sp>
        <p:nvSpPr>
          <p:cNvPr id="10" name="テキスト ボックス 9">
            <a:extLst>
              <a:ext uri="{FF2B5EF4-FFF2-40B4-BE49-F238E27FC236}">
                <a16:creationId xmlns:a16="http://schemas.microsoft.com/office/drawing/2014/main" id="{E6CFD33E-2873-40E1-B82A-84D5D8895069}"/>
              </a:ext>
            </a:extLst>
          </p:cNvPr>
          <p:cNvSpPr txBox="1"/>
          <p:nvPr/>
        </p:nvSpPr>
        <p:spPr>
          <a:xfrm>
            <a:off x="66349" y="1100741"/>
            <a:ext cx="8277986" cy="584775"/>
          </a:xfrm>
          <a:prstGeom prst="rect">
            <a:avLst/>
          </a:prstGeom>
          <a:noFill/>
        </p:spPr>
        <p:txBody>
          <a:bodyPr wrap="square">
            <a:spAutoFit/>
          </a:bodyPr>
          <a:lstStyle/>
          <a:p>
            <a:r>
              <a:rPr kumimoji="1"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ボイルーシャルルの法則</a:t>
            </a:r>
            <a:endParaRPr kumimoji="1" lang="en-US" altLang="ja-JP" sz="3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E0F40272-3C62-450E-AEB0-EBC5CAF3DBDF}"/>
              </a:ext>
            </a:extLst>
          </p:cNvPr>
          <p:cNvSpPr/>
          <p:nvPr/>
        </p:nvSpPr>
        <p:spPr>
          <a:xfrm>
            <a:off x="45203" y="1141809"/>
            <a:ext cx="86927" cy="404813"/>
          </a:xfrm>
          <a:prstGeom prst="rect">
            <a:avLst/>
          </a:prstGeom>
          <a:solidFill>
            <a:srgbClr val="6B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7" name="コンテンツ プレースホルダー 5">
                <a:extLst>
                  <a:ext uri="{FF2B5EF4-FFF2-40B4-BE49-F238E27FC236}">
                    <a16:creationId xmlns:a16="http://schemas.microsoft.com/office/drawing/2014/main" id="{04CC4CB8-833F-47C7-9B3A-4D183478DFEF}"/>
                  </a:ext>
                </a:extLst>
              </p:cNvPr>
              <p:cNvSpPr txBox="1">
                <a:spLocks/>
              </p:cNvSpPr>
              <p:nvPr/>
            </p:nvSpPr>
            <p:spPr>
              <a:xfrm>
                <a:off x="950710" y="4124312"/>
                <a:ext cx="6633431" cy="2319520"/>
              </a:xfrm>
              <a:prstGeom prst="rect">
                <a:avLst/>
              </a:prstGeom>
              <a:solidFill>
                <a:schemeClr val="bg1">
                  <a:lumMod val="95000"/>
                </a:schemeClr>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600" b="1" i="0" dirty="0">
                    <a:solidFill>
                      <a:schemeClr val="accent1">
                        <a:lumMod val="75000"/>
                      </a:schemeClr>
                    </a:solidFill>
                    <a:effectLst/>
                  </a:rPr>
                  <a:t>計算式</a:t>
                </a:r>
                <a:endParaRPr lang="en-US" altLang="ja-JP" sz="3600" b="1" i="0" dirty="0">
                  <a:solidFill>
                    <a:schemeClr val="accent1">
                      <a:lumMod val="75000"/>
                    </a:schemeClr>
                  </a:solidFill>
                  <a:effectLst/>
                </a:endParaRPr>
              </a:p>
              <a:p>
                <a:pPr marL="0" indent="0">
                  <a:lnSpc>
                    <a:spcPts val="6200"/>
                  </a:lnSpc>
                  <a:buNone/>
                </a:pPr>
                <a14:m>
                  <m:oMath xmlns:m="http://schemas.openxmlformats.org/officeDocument/2006/math">
                    <m:f>
                      <m:fPr>
                        <m:ctrlPr>
                          <a:rPr lang="en-US" altLang="ja-JP" sz="3600" b="1" i="1" smtClean="0">
                            <a:solidFill>
                              <a:schemeClr val="accent1">
                                <a:lumMod val="75000"/>
                              </a:schemeClr>
                            </a:solidFill>
                            <a:effectLst/>
                            <a:latin typeface="Cambria Math" panose="02040503050406030204" pitchFamily="18" charset="0"/>
                          </a:rPr>
                        </m:ctrlPr>
                      </m:fPr>
                      <m:num>
                        <m:r>
                          <m:rPr>
                            <m:sty m:val="p"/>
                          </m:rPr>
                          <a:rPr lang="en-US" altLang="ja-JP" sz="3600" b="1" i="1">
                            <a:solidFill>
                              <a:schemeClr val="accent1">
                                <a:lumMod val="75000"/>
                              </a:schemeClr>
                            </a:solidFill>
                            <a:latin typeface="Cambria Math" panose="02040503050406030204" pitchFamily="18" charset="0"/>
                          </a:rPr>
                          <m:t>P</m:t>
                        </m:r>
                        <m:r>
                          <a:rPr lang="en-US" altLang="ja-JP" sz="3600" b="1" i="1">
                            <a:solidFill>
                              <a:schemeClr val="accent1">
                                <a:lumMod val="75000"/>
                              </a:schemeClr>
                            </a:solidFill>
                            <a:latin typeface="Cambria Math" panose="02040503050406030204" pitchFamily="18" charset="0"/>
                          </a:rPr>
                          <m:t>𝑽</m:t>
                        </m:r>
                      </m:num>
                      <m:den>
                        <m:r>
                          <a:rPr lang="en-US" altLang="ja-JP" sz="3600" b="1" i="1">
                            <a:solidFill>
                              <a:schemeClr val="accent1">
                                <a:lumMod val="75000"/>
                              </a:schemeClr>
                            </a:solidFill>
                            <a:latin typeface="Cambria Math" panose="02040503050406030204" pitchFamily="18" charset="0"/>
                          </a:rPr>
                          <m:t>𝑻</m:t>
                        </m:r>
                      </m:den>
                    </m:f>
                  </m:oMath>
                </a14:m>
                <a:r>
                  <a:rPr lang="ja-JP" altLang="en-US" sz="3600" b="1" i="0" dirty="0">
                    <a:solidFill>
                      <a:schemeClr val="accent1">
                        <a:lumMod val="75000"/>
                      </a:schemeClr>
                    </a:solidFill>
                    <a:effectLst/>
                  </a:rPr>
                  <a:t>＝一定　</a:t>
                </a:r>
                <a:r>
                  <a:rPr lang="ja-JP" altLang="en-US" sz="3600" dirty="0">
                    <a:solidFill>
                      <a:schemeClr val="accent1">
                        <a:lumMod val="75000"/>
                      </a:schemeClr>
                    </a:solidFill>
                  </a:rPr>
                  <a:t>　</a:t>
                </a:r>
                <a14:m>
                  <m:oMath xmlns:m="http://schemas.openxmlformats.org/officeDocument/2006/math">
                    <m:f>
                      <m:fPr>
                        <m:ctrlPr>
                          <a:rPr lang="en-US" altLang="ja-JP" sz="3600" b="1" i="1">
                            <a:solidFill>
                              <a:schemeClr val="accent1">
                                <a:lumMod val="75000"/>
                              </a:schemeClr>
                            </a:solidFill>
                            <a:latin typeface="Cambria Math" panose="02040503050406030204" pitchFamily="18" charset="0"/>
                          </a:rPr>
                        </m:ctrlPr>
                      </m:fPr>
                      <m:num>
                        <m:sSub>
                          <m:sSubPr>
                            <m:ctrlPr>
                              <a:rPr lang="en-US" altLang="ja-JP" sz="3600" b="1" i="1">
                                <a:solidFill>
                                  <a:schemeClr val="accent1">
                                    <a:lumMod val="75000"/>
                                  </a:schemeClr>
                                </a:solidFill>
                                <a:latin typeface="Cambria Math" panose="02040503050406030204" pitchFamily="18" charset="0"/>
                              </a:rPr>
                            </m:ctrlPr>
                          </m:sSubPr>
                          <m:e>
                            <m:r>
                              <m:rPr>
                                <m:sty m:val="p"/>
                              </m:rPr>
                              <a:rPr lang="en-US" altLang="ja-JP" sz="3600" b="1" i="1" smtClean="0">
                                <a:solidFill>
                                  <a:schemeClr val="accent1">
                                    <a:lumMod val="75000"/>
                                  </a:schemeClr>
                                </a:solidFill>
                                <a:latin typeface="Cambria Math" panose="02040503050406030204" pitchFamily="18" charset="0"/>
                              </a:rPr>
                              <m:t>P</m:t>
                            </m:r>
                          </m:e>
                          <m:sub>
                            <m:r>
                              <a:rPr lang="en-US" altLang="ja-JP" sz="3600" b="1" i="1">
                                <a:solidFill>
                                  <a:schemeClr val="accent1">
                                    <a:lumMod val="75000"/>
                                  </a:schemeClr>
                                </a:solidFill>
                                <a:latin typeface="Cambria Math" panose="02040503050406030204" pitchFamily="18" charset="0"/>
                              </a:rPr>
                              <m:t>𝟏</m:t>
                            </m:r>
                          </m:sub>
                        </m:sSub>
                        <m:sSub>
                          <m:sSubPr>
                            <m:ctrlPr>
                              <a:rPr lang="en-US" altLang="ja-JP" sz="3600" b="1" i="1">
                                <a:solidFill>
                                  <a:schemeClr val="accent1">
                                    <a:lumMod val="75000"/>
                                  </a:schemeClr>
                                </a:solidFill>
                                <a:latin typeface="Cambria Math" panose="02040503050406030204" pitchFamily="18" charset="0"/>
                              </a:rPr>
                            </m:ctrlPr>
                          </m:sSubPr>
                          <m:e>
                            <m:r>
                              <m:rPr>
                                <m:sty m:val="p"/>
                              </m:rPr>
                              <a:rPr lang="en-US" altLang="ja-JP" sz="3600" b="1" i="1" smtClean="0">
                                <a:solidFill>
                                  <a:schemeClr val="accent1">
                                    <a:lumMod val="75000"/>
                                  </a:schemeClr>
                                </a:solidFill>
                                <a:latin typeface="Cambria Math" panose="02040503050406030204" pitchFamily="18" charset="0"/>
                              </a:rPr>
                              <m:t>V</m:t>
                            </m:r>
                          </m:e>
                          <m:sub>
                            <m:r>
                              <a:rPr lang="en-US" altLang="ja-JP" sz="3600" b="1" i="1">
                                <a:solidFill>
                                  <a:schemeClr val="accent1">
                                    <a:lumMod val="75000"/>
                                  </a:schemeClr>
                                </a:solidFill>
                                <a:latin typeface="Cambria Math" panose="02040503050406030204" pitchFamily="18" charset="0"/>
                              </a:rPr>
                              <m:t>𝟏</m:t>
                            </m:r>
                          </m:sub>
                        </m:sSub>
                      </m:num>
                      <m:den>
                        <m:sSub>
                          <m:sSubPr>
                            <m:ctrlPr>
                              <a:rPr lang="en-US" altLang="ja-JP" sz="3600" b="1" i="1">
                                <a:solidFill>
                                  <a:schemeClr val="accent1">
                                    <a:lumMod val="75000"/>
                                  </a:schemeClr>
                                </a:solidFill>
                                <a:latin typeface="Cambria Math" panose="02040503050406030204" pitchFamily="18" charset="0"/>
                              </a:rPr>
                            </m:ctrlPr>
                          </m:sSubPr>
                          <m:e>
                            <m:r>
                              <a:rPr lang="en-US" altLang="ja-JP" sz="3600" b="1" i="1">
                                <a:solidFill>
                                  <a:schemeClr val="accent1">
                                    <a:lumMod val="75000"/>
                                  </a:schemeClr>
                                </a:solidFill>
                                <a:latin typeface="Cambria Math" panose="02040503050406030204" pitchFamily="18" charset="0"/>
                              </a:rPr>
                              <m:t>𝑻</m:t>
                            </m:r>
                          </m:e>
                          <m:sub>
                            <m:r>
                              <a:rPr lang="en-US" altLang="ja-JP" sz="3600" b="1" i="1">
                                <a:solidFill>
                                  <a:schemeClr val="accent1">
                                    <a:lumMod val="75000"/>
                                  </a:schemeClr>
                                </a:solidFill>
                                <a:latin typeface="Cambria Math" panose="02040503050406030204" pitchFamily="18" charset="0"/>
                              </a:rPr>
                              <m:t>𝟏</m:t>
                            </m:r>
                          </m:sub>
                        </m:sSub>
                      </m:den>
                    </m:f>
                  </m:oMath>
                </a14:m>
                <a:r>
                  <a:rPr lang="ja-JP" altLang="en-US" sz="3600" b="1" dirty="0">
                    <a:solidFill>
                      <a:schemeClr val="accent1">
                        <a:lumMod val="75000"/>
                      </a:schemeClr>
                    </a:solidFill>
                  </a:rPr>
                  <a:t>＝</a:t>
                </a:r>
                <a:r>
                  <a:rPr lang="en-US" altLang="ja-JP" sz="3600" b="1" dirty="0">
                    <a:solidFill>
                      <a:schemeClr val="accent1">
                        <a:lumMod val="75000"/>
                      </a:schemeClr>
                    </a:solidFill>
                  </a:rPr>
                  <a:t> </a:t>
                </a:r>
                <a14:m>
                  <m:oMath xmlns:m="http://schemas.openxmlformats.org/officeDocument/2006/math">
                    <m:f>
                      <m:fPr>
                        <m:ctrlPr>
                          <a:rPr lang="en-US" altLang="ja-JP" sz="3600" b="1" i="1">
                            <a:solidFill>
                              <a:schemeClr val="accent1">
                                <a:lumMod val="75000"/>
                              </a:schemeClr>
                            </a:solidFill>
                            <a:latin typeface="Cambria Math" panose="02040503050406030204" pitchFamily="18" charset="0"/>
                          </a:rPr>
                        </m:ctrlPr>
                      </m:fPr>
                      <m:num>
                        <m:sSub>
                          <m:sSubPr>
                            <m:ctrlPr>
                              <a:rPr lang="en-US" altLang="ja-JP" sz="3600" b="1" i="1">
                                <a:solidFill>
                                  <a:schemeClr val="accent1">
                                    <a:lumMod val="75000"/>
                                  </a:schemeClr>
                                </a:solidFill>
                                <a:latin typeface="Cambria Math" panose="02040503050406030204" pitchFamily="18" charset="0"/>
                              </a:rPr>
                            </m:ctrlPr>
                          </m:sSubPr>
                          <m:e>
                            <m:r>
                              <m:rPr>
                                <m:sty m:val="p"/>
                              </m:rPr>
                              <a:rPr lang="en-US" altLang="ja-JP" sz="3600" b="1" i="1">
                                <a:solidFill>
                                  <a:schemeClr val="accent1">
                                    <a:lumMod val="75000"/>
                                  </a:schemeClr>
                                </a:solidFill>
                                <a:latin typeface="Cambria Math" panose="02040503050406030204" pitchFamily="18" charset="0"/>
                              </a:rPr>
                              <m:t>P</m:t>
                            </m:r>
                          </m:e>
                          <m:sub>
                            <m:r>
                              <a:rPr lang="en-US" altLang="ja-JP" sz="3600" b="1" i="1" smtClean="0">
                                <a:solidFill>
                                  <a:schemeClr val="accent1">
                                    <a:lumMod val="75000"/>
                                  </a:schemeClr>
                                </a:solidFill>
                                <a:latin typeface="Cambria Math" panose="02040503050406030204" pitchFamily="18" charset="0"/>
                              </a:rPr>
                              <m:t>2</m:t>
                            </m:r>
                          </m:sub>
                        </m:sSub>
                        <m:sSub>
                          <m:sSubPr>
                            <m:ctrlPr>
                              <a:rPr lang="en-US" altLang="ja-JP" sz="3600" b="1" i="1">
                                <a:solidFill>
                                  <a:schemeClr val="accent1">
                                    <a:lumMod val="75000"/>
                                  </a:schemeClr>
                                </a:solidFill>
                                <a:latin typeface="Cambria Math" panose="02040503050406030204" pitchFamily="18" charset="0"/>
                              </a:rPr>
                            </m:ctrlPr>
                          </m:sSubPr>
                          <m:e>
                            <m:r>
                              <m:rPr>
                                <m:sty m:val="p"/>
                              </m:rPr>
                              <a:rPr lang="en-US" altLang="ja-JP" sz="3600" b="1" i="1">
                                <a:solidFill>
                                  <a:schemeClr val="accent1">
                                    <a:lumMod val="75000"/>
                                  </a:schemeClr>
                                </a:solidFill>
                                <a:latin typeface="Cambria Math" panose="02040503050406030204" pitchFamily="18" charset="0"/>
                              </a:rPr>
                              <m:t>V</m:t>
                            </m:r>
                          </m:e>
                          <m:sub>
                            <m:r>
                              <a:rPr lang="en-US" altLang="ja-JP" sz="3600" b="1" i="1" smtClean="0">
                                <a:solidFill>
                                  <a:schemeClr val="accent1">
                                    <a:lumMod val="75000"/>
                                  </a:schemeClr>
                                </a:solidFill>
                                <a:latin typeface="Cambria Math" panose="02040503050406030204" pitchFamily="18" charset="0"/>
                              </a:rPr>
                              <m:t>2</m:t>
                            </m:r>
                          </m:sub>
                        </m:sSub>
                      </m:num>
                      <m:den>
                        <m:sSub>
                          <m:sSubPr>
                            <m:ctrlPr>
                              <a:rPr lang="en-US" altLang="ja-JP" sz="3600" b="1" i="1">
                                <a:solidFill>
                                  <a:schemeClr val="accent1">
                                    <a:lumMod val="75000"/>
                                  </a:schemeClr>
                                </a:solidFill>
                                <a:latin typeface="Cambria Math" panose="02040503050406030204" pitchFamily="18" charset="0"/>
                              </a:rPr>
                            </m:ctrlPr>
                          </m:sSubPr>
                          <m:e>
                            <m:r>
                              <a:rPr lang="en-US" altLang="ja-JP" sz="3600" b="1" i="1">
                                <a:solidFill>
                                  <a:schemeClr val="accent1">
                                    <a:lumMod val="75000"/>
                                  </a:schemeClr>
                                </a:solidFill>
                                <a:latin typeface="Cambria Math" panose="02040503050406030204" pitchFamily="18" charset="0"/>
                              </a:rPr>
                              <m:t>𝑻</m:t>
                            </m:r>
                          </m:e>
                          <m:sub>
                            <m:r>
                              <a:rPr lang="en-US" altLang="ja-JP" sz="3600" b="1" i="1">
                                <a:solidFill>
                                  <a:schemeClr val="accent1">
                                    <a:lumMod val="75000"/>
                                  </a:schemeClr>
                                </a:solidFill>
                                <a:latin typeface="Cambria Math" panose="02040503050406030204" pitchFamily="18" charset="0"/>
                              </a:rPr>
                              <m:t>2</m:t>
                            </m:r>
                          </m:sub>
                        </m:sSub>
                      </m:den>
                    </m:f>
                    <m:r>
                      <a:rPr lang="en-US" altLang="ja-JP" sz="3600" b="1" i="1">
                        <a:solidFill>
                          <a:schemeClr val="accent1">
                            <a:lumMod val="75000"/>
                          </a:schemeClr>
                        </a:solidFill>
                        <a:latin typeface="Cambria Math" panose="02040503050406030204" pitchFamily="18" charset="0"/>
                      </a:rPr>
                      <m:t> </m:t>
                    </m:r>
                  </m:oMath>
                </a14:m>
                <a:r>
                  <a:rPr lang="ja-JP" altLang="en-US" sz="3600" b="1" dirty="0">
                    <a:solidFill>
                      <a:schemeClr val="accent1">
                        <a:lumMod val="75000"/>
                      </a:schemeClr>
                    </a:solidFill>
                  </a:rPr>
                  <a:t>　</a:t>
                </a:r>
                <a:r>
                  <a:rPr lang="ja-JP" altLang="en-US" sz="3600" dirty="0">
                    <a:solidFill>
                      <a:schemeClr val="accent1">
                        <a:lumMod val="75000"/>
                      </a:schemeClr>
                    </a:solidFill>
                  </a:rPr>
                  <a:t>　</a:t>
                </a:r>
                <a:r>
                  <a:rPr lang="en-US" altLang="ja-JP" sz="3600" dirty="0"/>
                  <a:t/>
                </a:r>
                <a:br>
                  <a:rPr lang="en-US" altLang="ja-JP" sz="3600" dirty="0"/>
                </a:br>
                <a:r>
                  <a:rPr lang="en-US" altLang="ja-JP" sz="3600" b="1" i="0" dirty="0">
                    <a:solidFill>
                      <a:srgbClr val="333333"/>
                    </a:solidFill>
                    <a:effectLst/>
                  </a:rPr>
                  <a:t>P</a:t>
                </a:r>
                <a:r>
                  <a:rPr lang="ja-JP" altLang="en-US" sz="3600" b="1" i="0" dirty="0">
                    <a:solidFill>
                      <a:srgbClr val="333333"/>
                    </a:solidFill>
                    <a:effectLst/>
                  </a:rPr>
                  <a:t>：圧力　</a:t>
                </a:r>
                <a:r>
                  <a:rPr lang="en-US" altLang="ja-JP" sz="3600" b="1" i="0" dirty="0">
                    <a:solidFill>
                      <a:srgbClr val="333333"/>
                    </a:solidFill>
                    <a:effectLst/>
                  </a:rPr>
                  <a:t>V</a:t>
                </a:r>
                <a:r>
                  <a:rPr lang="ja-JP" altLang="en-US" sz="3600" b="1" i="0" dirty="0">
                    <a:solidFill>
                      <a:srgbClr val="333333"/>
                    </a:solidFill>
                    <a:effectLst/>
                  </a:rPr>
                  <a:t>：体積　</a:t>
                </a:r>
                <a:r>
                  <a:rPr lang="en-US" altLang="ja-JP" sz="3600" b="1" i="0" dirty="0">
                    <a:solidFill>
                      <a:srgbClr val="333333"/>
                    </a:solidFill>
                    <a:effectLst/>
                  </a:rPr>
                  <a:t>T</a:t>
                </a:r>
                <a:r>
                  <a:rPr lang="ja-JP" altLang="en-US" sz="3600" b="1" i="0" dirty="0">
                    <a:solidFill>
                      <a:srgbClr val="333333"/>
                    </a:solidFill>
                    <a:effectLst/>
                  </a:rPr>
                  <a:t>：絶対温度</a:t>
                </a:r>
                <a:endParaRPr lang="ja-JP" altLang="en-US" sz="3600" dirty="0"/>
              </a:p>
            </p:txBody>
          </p:sp>
        </mc:Choice>
        <mc:Fallback xmlns="">
          <p:sp>
            <p:nvSpPr>
              <p:cNvPr id="7" name="コンテンツ プレースホルダー 5">
                <a:extLst>
                  <a:ext uri="{FF2B5EF4-FFF2-40B4-BE49-F238E27FC236}">
                    <a16:creationId xmlns:a16="http://schemas.microsoft.com/office/drawing/2014/main" id="{04CC4CB8-833F-47C7-9B3A-4D183478DFEF}"/>
                  </a:ext>
                </a:extLst>
              </p:cNvPr>
              <p:cNvSpPr txBox="1">
                <a:spLocks noRot="1" noChangeAspect="1" noMove="1" noResize="1" noEditPoints="1" noAdjustHandles="1" noChangeArrowheads="1" noChangeShapeType="1" noTextEdit="1"/>
              </p:cNvSpPr>
              <p:nvPr/>
            </p:nvSpPr>
            <p:spPr>
              <a:xfrm>
                <a:off x="950710" y="4124312"/>
                <a:ext cx="6633431" cy="2319520"/>
              </a:xfrm>
              <a:prstGeom prst="rect">
                <a:avLst/>
              </a:prstGeom>
              <a:blipFill>
                <a:blip r:embed="rId3"/>
                <a:stretch>
                  <a:fillRect l="-2482" t="-5526" r="-643" b="-2895"/>
                </a:stretch>
              </a:blipFill>
            </p:spPr>
            <p:txBody>
              <a:bodyPr/>
              <a:lstStyle/>
              <a:p>
                <a:r>
                  <a:rPr lang="ja-JP" altLang="en-US">
                    <a:noFill/>
                  </a:rPr>
                  <a:t> </a:t>
                </a:r>
              </a:p>
            </p:txBody>
          </p:sp>
        </mc:Fallback>
      </mc:AlternateContent>
      <p:sp>
        <p:nvSpPr>
          <p:cNvPr id="13" name="L 字 12">
            <a:extLst>
              <a:ext uri="{FF2B5EF4-FFF2-40B4-BE49-F238E27FC236}">
                <a16:creationId xmlns:a16="http://schemas.microsoft.com/office/drawing/2014/main" id="{CD3A4003-EE71-40C9-A3B5-C32D187D7598}"/>
              </a:ext>
            </a:extLst>
          </p:cNvPr>
          <p:cNvSpPr/>
          <p:nvPr/>
        </p:nvSpPr>
        <p:spPr>
          <a:xfrm rot="13518342">
            <a:off x="1033544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L 字 13">
            <a:extLst>
              <a:ext uri="{FF2B5EF4-FFF2-40B4-BE49-F238E27FC236}">
                <a16:creationId xmlns:a16="http://schemas.microsoft.com/office/drawing/2014/main" id="{FC7677E5-1A4D-4E65-B405-5DA6A6ECB33E}"/>
              </a:ext>
            </a:extLst>
          </p:cNvPr>
          <p:cNvSpPr/>
          <p:nvPr/>
        </p:nvSpPr>
        <p:spPr>
          <a:xfrm rot="13518342">
            <a:off x="10043067"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L 字 14">
            <a:extLst>
              <a:ext uri="{FF2B5EF4-FFF2-40B4-BE49-F238E27FC236}">
                <a16:creationId xmlns:a16="http://schemas.microsoft.com/office/drawing/2014/main" id="{6EFD02BE-DFE5-4A16-BBBB-BD00DADFDC4D}"/>
              </a:ext>
            </a:extLst>
          </p:cNvPr>
          <p:cNvSpPr/>
          <p:nvPr/>
        </p:nvSpPr>
        <p:spPr>
          <a:xfrm rot="13518342">
            <a:off x="9752449"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L 字 15">
            <a:extLst>
              <a:ext uri="{FF2B5EF4-FFF2-40B4-BE49-F238E27FC236}">
                <a16:creationId xmlns:a16="http://schemas.microsoft.com/office/drawing/2014/main" id="{1FB41A74-C1FD-46AA-908A-3E610DBE1088}"/>
              </a:ext>
            </a:extLst>
          </p:cNvPr>
          <p:cNvSpPr/>
          <p:nvPr/>
        </p:nvSpPr>
        <p:spPr>
          <a:xfrm rot="13518342">
            <a:off x="946183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L 字 16">
            <a:extLst>
              <a:ext uri="{FF2B5EF4-FFF2-40B4-BE49-F238E27FC236}">
                <a16:creationId xmlns:a16="http://schemas.microsoft.com/office/drawing/2014/main" id="{7300786E-746A-49C4-9A46-D2C15AC8D086}"/>
              </a:ext>
            </a:extLst>
          </p:cNvPr>
          <p:cNvSpPr/>
          <p:nvPr/>
        </p:nvSpPr>
        <p:spPr>
          <a:xfrm rot="13518342">
            <a:off x="9171212"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L 字 17">
            <a:extLst>
              <a:ext uri="{FF2B5EF4-FFF2-40B4-BE49-F238E27FC236}">
                <a16:creationId xmlns:a16="http://schemas.microsoft.com/office/drawing/2014/main" id="{4E861526-D804-47ED-80EF-1E601599093F}"/>
              </a:ext>
            </a:extLst>
          </p:cNvPr>
          <p:cNvSpPr/>
          <p:nvPr/>
        </p:nvSpPr>
        <p:spPr>
          <a:xfrm rot="13518342">
            <a:off x="8878840"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L 字 18">
            <a:extLst>
              <a:ext uri="{FF2B5EF4-FFF2-40B4-BE49-F238E27FC236}">
                <a16:creationId xmlns:a16="http://schemas.microsoft.com/office/drawing/2014/main" id="{9733E695-199C-456B-ABDF-2F9AF32C007E}"/>
              </a:ext>
            </a:extLst>
          </p:cNvPr>
          <p:cNvSpPr/>
          <p:nvPr/>
        </p:nvSpPr>
        <p:spPr>
          <a:xfrm rot="13518342">
            <a:off x="8588222" y="299786"/>
            <a:ext cx="464846" cy="461557"/>
          </a:xfrm>
          <a:prstGeom prst="corner">
            <a:avLst>
              <a:gd name="adj1" fmla="val 32577"/>
              <a:gd name="adj2" fmla="val 3253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L 字 19">
            <a:extLst>
              <a:ext uri="{FF2B5EF4-FFF2-40B4-BE49-F238E27FC236}">
                <a16:creationId xmlns:a16="http://schemas.microsoft.com/office/drawing/2014/main" id="{59130251-5845-4382-8D84-86C1412E49E9}"/>
              </a:ext>
            </a:extLst>
          </p:cNvPr>
          <p:cNvSpPr/>
          <p:nvPr/>
        </p:nvSpPr>
        <p:spPr>
          <a:xfrm rot="13518342">
            <a:off x="8297603"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L 字 20">
            <a:extLst>
              <a:ext uri="{FF2B5EF4-FFF2-40B4-BE49-F238E27FC236}">
                <a16:creationId xmlns:a16="http://schemas.microsoft.com/office/drawing/2014/main" id="{8CC4DC24-99F0-4562-896F-B934F265E69F}"/>
              </a:ext>
            </a:extLst>
          </p:cNvPr>
          <p:cNvSpPr/>
          <p:nvPr/>
        </p:nvSpPr>
        <p:spPr>
          <a:xfrm rot="13518342">
            <a:off x="8006985"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L 字 33">
            <a:extLst>
              <a:ext uri="{FF2B5EF4-FFF2-40B4-BE49-F238E27FC236}">
                <a16:creationId xmlns:a16="http://schemas.microsoft.com/office/drawing/2014/main" id="{2A31F6A1-DC89-4BE0-81CE-1E6B1F391B9E}"/>
              </a:ext>
            </a:extLst>
          </p:cNvPr>
          <p:cNvSpPr/>
          <p:nvPr/>
        </p:nvSpPr>
        <p:spPr>
          <a:xfrm rot="13518342">
            <a:off x="10624304" y="31645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12381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ABE34D-4D57-4C6B-99E6-F6A776E57EC1}"/>
              </a:ext>
            </a:extLst>
          </p:cNvPr>
          <p:cNvSpPr>
            <a:spLocks noGrp="1"/>
          </p:cNvSpPr>
          <p:nvPr>
            <p:ph type="title"/>
          </p:nvPr>
        </p:nvSpPr>
        <p:spPr/>
        <p:txBody>
          <a:bodyPr/>
          <a:lstStyle/>
          <a:p>
            <a:r>
              <a:rPr kumimoji="1" lang="ja-JP" altLang="en-US" dirty="0"/>
              <a:t>基礎　</a:t>
            </a:r>
            <a:r>
              <a:rPr kumimoji="1" lang="en-US" altLang="ja-JP" dirty="0"/>
              <a:t>part</a:t>
            </a:r>
            <a:r>
              <a:rPr kumimoji="1" lang="ja-JP" altLang="en-US" dirty="0"/>
              <a:t>１　気体の性質</a:t>
            </a:r>
          </a:p>
        </p:txBody>
      </p:sp>
      <p:sp>
        <p:nvSpPr>
          <p:cNvPr id="6" name="コンテンツ プレースホルダー 5">
            <a:extLst>
              <a:ext uri="{FF2B5EF4-FFF2-40B4-BE49-F238E27FC236}">
                <a16:creationId xmlns:a16="http://schemas.microsoft.com/office/drawing/2014/main" id="{6B31834D-3CB7-490D-B7FB-7179DBBE79F3}"/>
              </a:ext>
            </a:extLst>
          </p:cNvPr>
          <p:cNvSpPr>
            <a:spLocks noGrp="1"/>
          </p:cNvSpPr>
          <p:nvPr>
            <p:ph idx="1"/>
          </p:nvPr>
        </p:nvSpPr>
        <p:spPr>
          <a:xfrm>
            <a:off x="254582" y="2500524"/>
            <a:ext cx="12176082" cy="1924823"/>
          </a:xfrm>
        </p:spPr>
        <p:txBody>
          <a:bodyPr>
            <a:normAutofit fontScale="85000" lnSpcReduction="20000"/>
          </a:bodyPr>
          <a:lstStyle/>
          <a:p>
            <a:pPr marL="0" indent="0">
              <a:buNone/>
            </a:pPr>
            <a:r>
              <a:rPr lang="ja-JP" altLang="en-US" sz="3600" b="0" i="0" dirty="0">
                <a:solidFill>
                  <a:srgbClr val="333333"/>
                </a:solidFill>
                <a:effectLst/>
              </a:rPr>
              <a:t>比例と反比例は数式にすればわかる！</a:t>
            </a:r>
            <a:endParaRPr lang="en-US" altLang="ja-JP" sz="3600" b="0" i="0" dirty="0">
              <a:solidFill>
                <a:srgbClr val="333333"/>
              </a:solidFill>
              <a:effectLst/>
            </a:endParaRPr>
          </a:p>
          <a:p>
            <a:pPr marL="0" indent="0">
              <a:buNone/>
            </a:pPr>
            <a:r>
              <a:rPr lang="ja-JP" altLang="en-US" sz="3600" dirty="0">
                <a:solidFill>
                  <a:srgbClr val="333333"/>
                </a:solidFill>
              </a:rPr>
              <a:t>同じ辺（＝をはさまない）にある２つの文字について、</a:t>
            </a:r>
            <a:endParaRPr lang="en-US" altLang="ja-JP" sz="3600" dirty="0">
              <a:solidFill>
                <a:srgbClr val="333333"/>
              </a:solidFill>
            </a:endParaRPr>
          </a:p>
          <a:p>
            <a:pPr marL="0" indent="0">
              <a:buNone/>
            </a:pPr>
            <a:r>
              <a:rPr lang="ja-JP" altLang="en-US" sz="3600" dirty="0">
                <a:solidFill>
                  <a:srgbClr val="333333"/>
                </a:solidFill>
              </a:rPr>
              <a:t>分子と分母（縦）の関係は比例、</a:t>
            </a:r>
            <a:endParaRPr lang="en-US" altLang="ja-JP" sz="3600" dirty="0">
              <a:solidFill>
                <a:srgbClr val="333333"/>
              </a:solidFill>
            </a:endParaRPr>
          </a:p>
          <a:p>
            <a:pPr marL="0" indent="0">
              <a:buNone/>
            </a:pPr>
            <a:r>
              <a:rPr lang="ja-JP" altLang="en-US" sz="3600" dirty="0">
                <a:solidFill>
                  <a:srgbClr val="333333"/>
                </a:solidFill>
              </a:rPr>
              <a:t>乗じられている文字同士（横）の関係は反比例</a:t>
            </a:r>
            <a:endParaRPr lang="en-US" altLang="ja-JP" sz="3600" dirty="0">
              <a:solidFill>
                <a:srgbClr val="333333"/>
              </a:solidFill>
            </a:endParaRPr>
          </a:p>
          <a:p>
            <a:pPr marL="0" indent="0">
              <a:buNone/>
            </a:pPr>
            <a:endParaRPr lang="ja-JP" altLang="en-US" dirty="0"/>
          </a:p>
        </p:txBody>
      </p:sp>
      <p:sp>
        <p:nvSpPr>
          <p:cNvPr id="10" name="テキスト ボックス 9">
            <a:extLst>
              <a:ext uri="{FF2B5EF4-FFF2-40B4-BE49-F238E27FC236}">
                <a16:creationId xmlns:a16="http://schemas.microsoft.com/office/drawing/2014/main" id="{E6CFD33E-2873-40E1-B82A-84D5D8895069}"/>
              </a:ext>
            </a:extLst>
          </p:cNvPr>
          <p:cNvSpPr txBox="1"/>
          <p:nvPr/>
        </p:nvSpPr>
        <p:spPr>
          <a:xfrm>
            <a:off x="66349" y="1100741"/>
            <a:ext cx="8277986" cy="584775"/>
          </a:xfrm>
          <a:prstGeom prst="rect">
            <a:avLst/>
          </a:prstGeom>
          <a:noFill/>
        </p:spPr>
        <p:txBody>
          <a:bodyPr wrap="square">
            <a:spAutoFit/>
          </a:bodyPr>
          <a:lstStyle/>
          <a:p>
            <a:r>
              <a:rPr kumimoji="1"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ボイルーシャルルの法則</a:t>
            </a:r>
            <a:endParaRPr kumimoji="1" lang="en-US" altLang="ja-JP" sz="3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E0F40272-3C62-450E-AEB0-EBC5CAF3DBDF}"/>
              </a:ext>
            </a:extLst>
          </p:cNvPr>
          <p:cNvSpPr/>
          <p:nvPr/>
        </p:nvSpPr>
        <p:spPr>
          <a:xfrm>
            <a:off x="45203" y="1141809"/>
            <a:ext cx="86927" cy="404813"/>
          </a:xfrm>
          <a:prstGeom prst="rect">
            <a:avLst/>
          </a:prstGeom>
          <a:solidFill>
            <a:srgbClr val="6B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7" name="コンテンツ プレースホルダー 5">
                <a:extLst>
                  <a:ext uri="{FF2B5EF4-FFF2-40B4-BE49-F238E27FC236}">
                    <a16:creationId xmlns:a16="http://schemas.microsoft.com/office/drawing/2014/main" id="{04CC4CB8-833F-47C7-9B3A-4D183478DFEF}"/>
                  </a:ext>
                </a:extLst>
              </p:cNvPr>
              <p:cNvSpPr txBox="1">
                <a:spLocks/>
              </p:cNvSpPr>
              <p:nvPr/>
            </p:nvSpPr>
            <p:spPr>
              <a:xfrm>
                <a:off x="3148783" y="5711622"/>
                <a:ext cx="4571859" cy="2292756"/>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6200"/>
                  </a:lnSpc>
                  <a:buNone/>
                </a:pPr>
                <a14:m>
                  <m:oMathPara xmlns:m="http://schemas.openxmlformats.org/officeDocument/2006/math">
                    <m:oMathParaPr>
                      <m:jc m:val="centerGroup"/>
                    </m:oMathParaPr>
                    <m:oMath xmlns:m="http://schemas.openxmlformats.org/officeDocument/2006/math">
                      <m:f>
                        <m:fPr>
                          <m:ctrlPr>
                            <a:rPr lang="en-US" altLang="ja-JP" sz="6600" b="1" i="1" smtClean="0">
                              <a:solidFill>
                                <a:schemeClr val="accent1">
                                  <a:lumMod val="75000"/>
                                </a:schemeClr>
                              </a:solidFill>
                              <a:effectLst/>
                              <a:latin typeface="Cambria Math" panose="02040503050406030204" pitchFamily="18" charset="0"/>
                            </a:rPr>
                          </m:ctrlPr>
                        </m:fPr>
                        <m:num>
                          <m:r>
                            <m:rPr>
                              <m:nor/>
                            </m:rPr>
                            <a:rPr lang="en-US" altLang="ja-JP" sz="6600" b="1" dirty="0">
                              <a:solidFill>
                                <a:schemeClr val="accent1">
                                  <a:lumMod val="75000"/>
                                </a:schemeClr>
                              </a:solidFill>
                            </a:rPr>
                            <m:t>PV</m:t>
                          </m:r>
                        </m:num>
                        <m:den>
                          <m:r>
                            <m:rPr>
                              <m:nor/>
                            </m:rPr>
                            <a:rPr lang="en-US" altLang="ja-JP" sz="6600" b="1" dirty="0">
                              <a:solidFill>
                                <a:schemeClr val="accent1">
                                  <a:lumMod val="75000"/>
                                </a:schemeClr>
                              </a:solidFill>
                            </a:rPr>
                            <m:t>T</m:t>
                          </m:r>
                        </m:den>
                      </m:f>
                      <m:r>
                        <a:rPr lang="en-US" altLang="ja-JP" sz="6600" b="0" i="0" smtClean="0">
                          <a:solidFill>
                            <a:schemeClr val="accent1">
                              <a:lumMod val="75000"/>
                            </a:schemeClr>
                          </a:solidFill>
                          <a:latin typeface="Cambria Math" panose="02040503050406030204" pitchFamily="18" charset="0"/>
                        </a:rPr>
                        <m:t>=</m:t>
                      </m:r>
                      <m:r>
                        <a:rPr lang="ja-JP" altLang="en-US" sz="6600" i="1">
                          <a:solidFill>
                            <a:schemeClr val="accent1">
                              <a:lumMod val="75000"/>
                            </a:schemeClr>
                          </a:solidFill>
                          <a:latin typeface="Cambria Math" panose="02040503050406030204" pitchFamily="18" charset="0"/>
                        </a:rPr>
                        <m:t>一定</m:t>
                      </m:r>
                    </m:oMath>
                  </m:oMathPara>
                </a14:m>
                <a:endParaRPr lang="en-US" altLang="ja-JP" sz="3600" b="0" dirty="0">
                  <a:solidFill>
                    <a:schemeClr val="accent1">
                      <a:lumMod val="75000"/>
                    </a:schemeClr>
                  </a:solidFill>
                </a:endParaRPr>
              </a:p>
            </p:txBody>
          </p:sp>
        </mc:Choice>
        <mc:Fallback xmlns="">
          <p:sp>
            <p:nvSpPr>
              <p:cNvPr id="7" name="コンテンツ プレースホルダー 5">
                <a:extLst>
                  <a:ext uri="{FF2B5EF4-FFF2-40B4-BE49-F238E27FC236}">
                    <a16:creationId xmlns:a16="http://schemas.microsoft.com/office/drawing/2014/main" id="{04CC4CB8-833F-47C7-9B3A-4D183478DFEF}"/>
                  </a:ext>
                </a:extLst>
              </p:cNvPr>
              <p:cNvSpPr txBox="1">
                <a:spLocks noRot="1" noChangeAspect="1" noMove="1" noResize="1" noEditPoints="1" noAdjustHandles="1" noChangeArrowheads="1" noChangeShapeType="1" noTextEdit="1"/>
              </p:cNvSpPr>
              <p:nvPr/>
            </p:nvSpPr>
            <p:spPr>
              <a:xfrm>
                <a:off x="3148783" y="5711622"/>
                <a:ext cx="4571859" cy="2292756"/>
              </a:xfrm>
              <a:prstGeom prst="rect">
                <a:avLst/>
              </a:prstGeom>
              <a:blipFill>
                <a:blip r:embed="rId3"/>
                <a:stretch>
                  <a:fillRect l="-133" t="-37500" r="-1600"/>
                </a:stretch>
              </a:blipFill>
            </p:spPr>
            <p:txBody>
              <a:bodyPr/>
              <a:lstStyle/>
              <a:p>
                <a:r>
                  <a:rPr lang="ja-JP" altLang="en-US">
                    <a:noFill/>
                  </a:rPr>
                  <a:t> </a:t>
                </a:r>
              </a:p>
            </p:txBody>
          </p:sp>
        </mc:Fallback>
      </mc:AlternateContent>
      <p:sp>
        <p:nvSpPr>
          <p:cNvPr id="13" name="L 字 12">
            <a:extLst>
              <a:ext uri="{FF2B5EF4-FFF2-40B4-BE49-F238E27FC236}">
                <a16:creationId xmlns:a16="http://schemas.microsoft.com/office/drawing/2014/main" id="{CD3A4003-EE71-40C9-A3B5-C32D187D7598}"/>
              </a:ext>
            </a:extLst>
          </p:cNvPr>
          <p:cNvSpPr/>
          <p:nvPr/>
        </p:nvSpPr>
        <p:spPr>
          <a:xfrm rot="13518342">
            <a:off x="1033544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L 字 13">
            <a:extLst>
              <a:ext uri="{FF2B5EF4-FFF2-40B4-BE49-F238E27FC236}">
                <a16:creationId xmlns:a16="http://schemas.microsoft.com/office/drawing/2014/main" id="{FC7677E5-1A4D-4E65-B405-5DA6A6ECB33E}"/>
              </a:ext>
            </a:extLst>
          </p:cNvPr>
          <p:cNvSpPr/>
          <p:nvPr/>
        </p:nvSpPr>
        <p:spPr>
          <a:xfrm rot="13518342">
            <a:off x="10043067"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L 字 14">
            <a:extLst>
              <a:ext uri="{FF2B5EF4-FFF2-40B4-BE49-F238E27FC236}">
                <a16:creationId xmlns:a16="http://schemas.microsoft.com/office/drawing/2014/main" id="{6EFD02BE-DFE5-4A16-BBBB-BD00DADFDC4D}"/>
              </a:ext>
            </a:extLst>
          </p:cNvPr>
          <p:cNvSpPr/>
          <p:nvPr/>
        </p:nvSpPr>
        <p:spPr>
          <a:xfrm rot="13518342">
            <a:off x="9752449"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L 字 15">
            <a:extLst>
              <a:ext uri="{FF2B5EF4-FFF2-40B4-BE49-F238E27FC236}">
                <a16:creationId xmlns:a16="http://schemas.microsoft.com/office/drawing/2014/main" id="{1FB41A74-C1FD-46AA-908A-3E610DBE1088}"/>
              </a:ext>
            </a:extLst>
          </p:cNvPr>
          <p:cNvSpPr/>
          <p:nvPr/>
        </p:nvSpPr>
        <p:spPr>
          <a:xfrm rot="13518342">
            <a:off x="946183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L 字 16">
            <a:extLst>
              <a:ext uri="{FF2B5EF4-FFF2-40B4-BE49-F238E27FC236}">
                <a16:creationId xmlns:a16="http://schemas.microsoft.com/office/drawing/2014/main" id="{7300786E-746A-49C4-9A46-D2C15AC8D086}"/>
              </a:ext>
            </a:extLst>
          </p:cNvPr>
          <p:cNvSpPr/>
          <p:nvPr/>
        </p:nvSpPr>
        <p:spPr>
          <a:xfrm rot="13518342">
            <a:off x="9171212"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L 字 17">
            <a:extLst>
              <a:ext uri="{FF2B5EF4-FFF2-40B4-BE49-F238E27FC236}">
                <a16:creationId xmlns:a16="http://schemas.microsoft.com/office/drawing/2014/main" id="{4E861526-D804-47ED-80EF-1E601599093F}"/>
              </a:ext>
            </a:extLst>
          </p:cNvPr>
          <p:cNvSpPr/>
          <p:nvPr/>
        </p:nvSpPr>
        <p:spPr>
          <a:xfrm rot="13518342">
            <a:off x="8878840"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L 字 18">
            <a:extLst>
              <a:ext uri="{FF2B5EF4-FFF2-40B4-BE49-F238E27FC236}">
                <a16:creationId xmlns:a16="http://schemas.microsoft.com/office/drawing/2014/main" id="{9733E695-199C-456B-ABDF-2F9AF32C007E}"/>
              </a:ext>
            </a:extLst>
          </p:cNvPr>
          <p:cNvSpPr/>
          <p:nvPr/>
        </p:nvSpPr>
        <p:spPr>
          <a:xfrm rot="13518342">
            <a:off x="8588222" y="299786"/>
            <a:ext cx="464846" cy="461557"/>
          </a:xfrm>
          <a:prstGeom prst="corner">
            <a:avLst>
              <a:gd name="adj1" fmla="val 32577"/>
              <a:gd name="adj2" fmla="val 3253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L 字 19">
            <a:extLst>
              <a:ext uri="{FF2B5EF4-FFF2-40B4-BE49-F238E27FC236}">
                <a16:creationId xmlns:a16="http://schemas.microsoft.com/office/drawing/2014/main" id="{59130251-5845-4382-8D84-86C1412E49E9}"/>
              </a:ext>
            </a:extLst>
          </p:cNvPr>
          <p:cNvSpPr/>
          <p:nvPr/>
        </p:nvSpPr>
        <p:spPr>
          <a:xfrm rot="13518342">
            <a:off x="8297603"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L 字 20">
            <a:extLst>
              <a:ext uri="{FF2B5EF4-FFF2-40B4-BE49-F238E27FC236}">
                <a16:creationId xmlns:a16="http://schemas.microsoft.com/office/drawing/2014/main" id="{8CC4DC24-99F0-4562-896F-B934F265E69F}"/>
              </a:ext>
            </a:extLst>
          </p:cNvPr>
          <p:cNvSpPr/>
          <p:nvPr/>
        </p:nvSpPr>
        <p:spPr>
          <a:xfrm rot="13518342">
            <a:off x="8006985"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L 字 33">
            <a:extLst>
              <a:ext uri="{FF2B5EF4-FFF2-40B4-BE49-F238E27FC236}">
                <a16:creationId xmlns:a16="http://schemas.microsoft.com/office/drawing/2014/main" id="{2A31F6A1-DC89-4BE0-81CE-1E6B1F391B9E}"/>
              </a:ext>
            </a:extLst>
          </p:cNvPr>
          <p:cNvSpPr/>
          <p:nvPr/>
        </p:nvSpPr>
        <p:spPr>
          <a:xfrm rot="13518342">
            <a:off x="10624304" y="31645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コンテンツ プレースホルダー 5">
            <a:extLst>
              <a:ext uri="{FF2B5EF4-FFF2-40B4-BE49-F238E27FC236}">
                <a16:creationId xmlns:a16="http://schemas.microsoft.com/office/drawing/2014/main" id="{583E2D85-0ABB-4771-B85D-C972AE7E72F3}"/>
              </a:ext>
            </a:extLst>
          </p:cNvPr>
          <p:cNvSpPr txBox="1">
            <a:spLocks/>
          </p:cNvSpPr>
          <p:nvPr/>
        </p:nvSpPr>
        <p:spPr>
          <a:xfrm>
            <a:off x="3309131" y="1621988"/>
            <a:ext cx="10515600" cy="5847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600" dirty="0">
                <a:solidFill>
                  <a:srgbClr val="333333"/>
                </a:solidFill>
                <a:latin typeface="Hiragino Kaku Gothic ProN"/>
              </a:rPr>
              <a:t>比例・反比例について</a:t>
            </a:r>
            <a:endParaRPr lang="ja-JP" altLang="en-US" dirty="0"/>
          </a:p>
        </p:txBody>
      </p:sp>
      <p:cxnSp>
        <p:nvCxnSpPr>
          <p:cNvPr id="23" name="直線コネクタ 22">
            <a:extLst>
              <a:ext uri="{FF2B5EF4-FFF2-40B4-BE49-F238E27FC236}">
                <a16:creationId xmlns:a16="http://schemas.microsoft.com/office/drawing/2014/main" id="{AF07216F-FE5D-4839-9C5A-DB1A8CA6B0E2}"/>
              </a:ext>
            </a:extLst>
          </p:cNvPr>
          <p:cNvCxnSpPr>
            <a:cxnSpLocks/>
          </p:cNvCxnSpPr>
          <p:nvPr/>
        </p:nvCxnSpPr>
        <p:spPr>
          <a:xfrm>
            <a:off x="3088257" y="2080792"/>
            <a:ext cx="496018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5" name="矢印: 二方向 24">
            <a:extLst>
              <a:ext uri="{FF2B5EF4-FFF2-40B4-BE49-F238E27FC236}">
                <a16:creationId xmlns:a16="http://schemas.microsoft.com/office/drawing/2014/main" id="{FCF91B9E-CCDD-4096-973C-761E98C2097C}"/>
              </a:ext>
            </a:extLst>
          </p:cNvPr>
          <p:cNvSpPr/>
          <p:nvPr/>
        </p:nvSpPr>
        <p:spPr>
          <a:xfrm rot="8211080">
            <a:off x="2544791" y="5501557"/>
            <a:ext cx="966159" cy="1000664"/>
          </a:xfrm>
          <a:prstGeom prst="leftUpArrow">
            <a:avLst>
              <a:gd name="adj1" fmla="val 10714"/>
              <a:gd name="adj2" fmla="val 25000"/>
              <a:gd name="adj3" fmla="val 25000"/>
            </a:avLst>
          </a:prstGeom>
          <a:solidFill>
            <a:srgbClr val="D4DFF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矢印: 二方向 26">
            <a:extLst>
              <a:ext uri="{FF2B5EF4-FFF2-40B4-BE49-F238E27FC236}">
                <a16:creationId xmlns:a16="http://schemas.microsoft.com/office/drawing/2014/main" id="{81751D52-B05B-4058-985E-094E60A44DB8}"/>
              </a:ext>
            </a:extLst>
          </p:cNvPr>
          <p:cNvSpPr/>
          <p:nvPr/>
        </p:nvSpPr>
        <p:spPr>
          <a:xfrm rot="13614514">
            <a:off x="3651656" y="4273904"/>
            <a:ext cx="743661" cy="778879"/>
          </a:xfrm>
          <a:prstGeom prst="leftUpArrow">
            <a:avLst>
              <a:gd name="adj1" fmla="val 10714"/>
              <a:gd name="adj2" fmla="val 25000"/>
              <a:gd name="adj3" fmla="val 25000"/>
            </a:avLst>
          </a:prstGeom>
          <a:solidFill>
            <a:srgbClr val="D4DFF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コンテンツ プレースホルダー 5">
            <a:extLst>
              <a:ext uri="{FF2B5EF4-FFF2-40B4-BE49-F238E27FC236}">
                <a16:creationId xmlns:a16="http://schemas.microsoft.com/office/drawing/2014/main" id="{3887C315-5149-4F22-8D9F-9B81FC276E53}"/>
              </a:ext>
            </a:extLst>
          </p:cNvPr>
          <p:cNvSpPr txBox="1">
            <a:spLocks/>
          </p:cNvSpPr>
          <p:nvPr/>
        </p:nvSpPr>
        <p:spPr>
          <a:xfrm>
            <a:off x="358897" y="5632375"/>
            <a:ext cx="2065126" cy="739028"/>
          </a:xfrm>
          <a:prstGeom prst="rect">
            <a:avLst/>
          </a:prstGeom>
          <a:solidFill>
            <a:srgbClr val="F1F3F6"/>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000" b="1" dirty="0"/>
              <a:t>T</a:t>
            </a:r>
            <a:r>
              <a:rPr lang="ja-JP" altLang="en-US" sz="2000" dirty="0"/>
              <a:t>と</a:t>
            </a:r>
            <a:r>
              <a:rPr lang="en-US" altLang="ja-JP" sz="2000" b="1" dirty="0"/>
              <a:t>PV</a:t>
            </a:r>
            <a:r>
              <a:rPr lang="ja-JP" altLang="en-US" sz="2000" dirty="0"/>
              <a:t>は</a:t>
            </a:r>
            <a:r>
              <a:rPr lang="ja-JP" altLang="en-US" sz="2000" b="1" dirty="0"/>
              <a:t>縦の</a:t>
            </a:r>
            <a:endParaRPr lang="en-US" altLang="ja-JP" sz="2000" b="1" dirty="0"/>
          </a:p>
          <a:p>
            <a:pPr marL="0" indent="0">
              <a:buFont typeface="Arial" panose="020B0604020202020204" pitchFamily="34" charset="0"/>
              <a:buNone/>
            </a:pPr>
            <a:r>
              <a:rPr lang="ja-JP" altLang="en-US" sz="2000" b="1" dirty="0"/>
              <a:t>関係</a:t>
            </a:r>
            <a:r>
              <a:rPr lang="ja-JP" altLang="en-US" sz="2000" dirty="0"/>
              <a:t>なので</a:t>
            </a:r>
            <a:r>
              <a:rPr lang="ja-JP" altLang="en-US" sz="2000" b="1" dirty="0">
                <a:solidFill>
                  <a:srgbClr val="EAB200"/>
                </a:solidFill>
              </a:rPr>
              <a:t>比例</a:t>
            </a:r>
          </a:p>
        </p:txBody>
      </p:sp>
      <p:sp>
        <p:nvSpPr>
          <p:cNvPr id="30" name="コンテンツ プレースホルダー 5">
            <a:extLst>
              <a:ext uri="{FF2B5EF4-FFF2-40B4-BE49-F238E27FC236}">
                <a16:creationId xmlns:a16="http://schemas.microsoft.com/office/drawing/2014/main" id="{9D941CAB-9AF6-4CE5-923C-563D92C10FCA}"/>
              </a:ext>
            </a:extLst>
          </p:cNvPr>
          <p:cNvSpPr txBox="1">
            <a:spLocks/>
          </p:cNvSpPr>
          <p:nvPr/>
        </p:nvSpPr>
        <p:spPr>
          <a:xfrm>
            <a:off x="4899535" y="4439843"/>
            <a:ext cx="2243137" cy="761087"/>
          </a:xfrm>
          <a:prstGeom prst="rect">
            <a:avLst/>
          </a:prstGeom>
          <a:solidFill>
            <a:srgbClr val="F1F3F6"/>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000" b="1" dirty="0"/>
              <a:t>P</a:t>
            </a:r>
            <a:r>
              <a:rPr lang="ja-JP" altLang="en-US" sz="2000" dirty="0"/>
              <a:t>と</a:t>
            </a:r>
            <a:r>
              <a:rPr lang="en-US" altLang="ja-JP" sz="2000" b="1" dirty="0"/>
              <a:t>V</a:t>
            </a:r>
            <a:r>
              <a:rPr lang="ja-JP" altLang="en-US" sz="2000" dirty="0"/>
              <a:t>は</a:t>
            </a:r>
            <a:r>
              <a:rPr lang="ja-JP" altLang="en-US" sz="2000" b="1" dirty="0"/>
              <a:t>横の</a:t>
            </a:r>
            <a:endParaRPr lang="en-US" altLang="ja-JP" sz="2000" b="1" dirty="0"/>
          </a:p>
          <a:p>
            <a:pPr marL="0" indent="0">
              <a:buFont typeface="Arial" panose="020B0604020202020204" pitchFamily="34" charset="0"/>
              <a:buNone/>
            </a:pPr>
            <a:r>
              <a:rPr lang="ja-JP" altLang="en-US" sz="2000" b="1" dirty="0"/>
              <a:t>関係</a:t>
            </a:r>
            <a:r>
              <a:rPr lang="ja-JP" altLang="en-US" sz="2000" dirty="0"/>
              <a:t>なので</a:t>
            </a:r>
            <a:r>
              <a:rPr lang="ja-JP" altLang="en-US" sz="2000" b="1" dirty="0">
                <a:solidFill>
                  <a:srgbClr val="EAB200"/>
                </a:solidFill>
              </a:rPr>
              <a:t>反比例</a:t>
            </a:r>
          </a:p>
        </p:txBody>
      </p:sp>
    </p:spTree>
    <p:extLst>
      <p:ext uri="{BB962C8B-B14F-4D97-AF65-F5344CB8AC3E}">
        <p14:creationId xmlns:p14="http://schemas.microsoft.com/office/powerpoint/2010/main" val="3089901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ABE34D-4D57-4C6B-99E6-F6A776E57EC1}"/>
              </a:ext>
            </a:extLst>
          </p:cNvPr>
          <p:cNvSpPr>
            <a:spLocks noGrp="1"/>
          </p:cNvSpPr>
          <p:nvPr>
            <p:ph type="title"/>
          </p:nvPr>
        </p:nvSpPr>
        <p:spPr/>
        <p:txBody>
          <a:bodyPr/>
          <a:lstStyle/>
          <a:p>
            <a:r>
              <a:rPr kumimoji="1" lang="ja-JP" altLang="en-US" dirty="0"/>
              <a:t>基礎　</a:t>
            </a:r>
            <a:r>
              <a:rPr kumimoji="1" lang="en-US" altLang="ja-JP" dirty="0"/>
              <a:t>part</a:t>
            </a:r>
            <a:r>
              <a:rPr kumimoji="1" lang="ja-JP" altLang="en-US" dirty="0"/>
              <a:t>１　気体の性質</a:t>
            </a:r>
          </a:p>
        </p:txBody>
      </p:sp>
      <p:sp>
        <p:nvSpPr>
          <p:cNvPr id="6" name="コンテンツ プレースホルダー 5">
            <a:extLst>
              <a:ext uri="{FF2B5EF4-FFF2-40B4-BE49-F238E27FC236}">
                <a16:creationId xmlns:a16="http://schemas.microsoft.com/office/drawing/2014/main" id="{6B31834D-3CB7-490D-B7FB-7179DBBE79F3}"/>
              </a:ext>
            </a:extLst>
          </p:cNvPr>
          <p:cNvSpPr>
            <a:spLocks noGrp="1"/>
          </p:cNvSpPr>
          <p:nvPr>
            <p:ph idx="1"/>
          </p:nvPr>
        </p:nvSpPr>
        <p:spPr>
          <a:xfrm>
            <a:off x="4883075" y="1539889"/>
            <a:ext cx="10515600" cy="584775"/>
          </a:xfrm>
        </p:spPr>
        <p:txBody>
          <a:bodyPr>
            <a:normAutofit lnSpcReduction="10000"/>
          </a:bodyPr>
          <a:lstStyle/>
          <a:p>
            <a:pPr marL="0" indent="0">
              <a:buNone/>
            </a:pPr>
            <a:r>
              <a:rPr lang="ja-JP" altLang="en-US" sz="3600" b="0" i="0" dirty="0">
                <a:solidFill>
                  <a:srgbClr val="333333"/>
                </a:solidFill>
                <a:effectLst/>
                <a:latin typeface="Hiragino Kaku Gothic ProN"/>
              </a:rPr>
              <a:t>練習問題</a:t>
            </a:r>
            <a:endParaRPr lang="ja-JP" altLang="en-US" dirty="0"/>
          </a:p>
        </p:txBody>
      </p:sp>
      <p:sp>
        <p:nvSpPr>
          <p:cNvPr id="10" name="テキスト ボックス 9">
            <a:extLst>
              <a:ext uri="{FF2B5EF4-FFF2-40B4-BE49-F238E27FC236}">
                <a16:creationId xmlns:a16="http://schemas.microsoft.com/office/drawing/2014/main" id="{E6CFD33E-2873-40E1-B82A-84D5D8895069}"/>
              </a:ext>
            </a:extLst>
          </p:cNvPr>
          <p:cNvSpPr txBox="1"/>
          <p:nvPr/>
        </p:nvSpPr>
        <p:spPr>
          <a:xfrm>
            <a:off x="66349" y="1100741"/>
            <a:ext cx="8277986" cy="584775"/>
          </a:xfrm>
          <a:prstGeom prst="rect">
            <a:avLst/>
          </a:prstGeom>
          <a:noFill/>
        </p:spPr>
        <p:txBody>
          <a:bodyPr wrap="square">
            <a:spAutoFit/>
          </a:bodyPr>
          <a:lstStyle/>
          <a:p>
            <a:r>
              <a:rPr kumimoji="1"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ボイルーシャルルの法則</a:t>
            </a:r>
            <a:endParaRPr kumimoji="1" lang="en-US" altLang="ja-JP" sz="3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E0F40272-3C62-450E-AEB0-EBC5CAF3DBDF}"/>
              </a:ext>
            </a:extLst>
          </p:cNvPr>
          <p:cNvSpPr/>
          <p:nvPr/>
        </p:nvSpPr>
        <p:spPr>
          <a:xfrm>
            <a:off x="45203" y="1141809"/>
            <a:ext cx="86927" cy="404813"/>
          </a:xfrm>
          <a:prstGeom prst="rect">
            <a:avLst/>
          </a:prstGeom>
          <a:solidFill>
            <a:srgbClr val="6B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a:extLst>
              <a:ext uri="{FF2B5EF4-FFF2-40B4-BE49-F238E27FC236}">
                <a16:creationId xmlns:a16="http://schemas.microsoft.com/office/drawing/2014/main" id="{CF470CCA-2887-4113-9E10-637D4AEA354D}"/>
              </a:ext>
            </a:extLst>
          </p:cNvPr>
          <p:cNvCxnSpPr/>
          <p:nvPr/>
        </p:nvCxnSpPr>
        <p:spPr>
          <a:xfrm>
            <a:off x="4883075" y="1968649"/>
            <a:ext cx="196954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コンテンツ プレースホルダー 2">
            <a:extLst>
              <a:ext uri="{FF2B5EF4-FFF2-40B4-BE49-F238E27FC236}">
                <a16:creationId xmlns:a16="http://schemas.microsoft.com/office/drawing/2014/main" id="{1B6F7AF8-2983-4FCD-98A8-8D52BB439D66}"/>
              </a:ext>
            </a:extLst>
          </p:cNvPr>
          <p:cNvSpPr txBox="1">
            <a:spLocks/>
          </p:cNvSpPr>
          <p:nvPr/>
        </p:nvSpPr>
        <p:spPr>
          <a:xfrm>
            <a:off x="404353" y="2563812"/>
            <a:ext cx="11461332" cy="1674697"/>
          </a:xfrm>
          <a:prstGeom prst="rect">
            <a:avLst/>
          </a:prstGeom>
          <a:ln w="19050">
            <a:solidFill>
              <a:schemeClr val="tx1"/>
            </a:solidFill>
            <a:miter lim="800000"/>
            <a:headEnd/>
            <a:tailEnd/>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b="1" dirty="0"/>
              <a:t>温度 </a:t>
            </a:r>
            <a:r>
              <a:rPr lang="en-US" altLang="ja-JP" sz="3200" b="1" dirty="0"/>
              <a:t>27℃</a:t>
            </a:r>
            <a:r>
              <a:rPr lang="ja-JP" altLang="en-US" sz="3200" dirty="0"/>
              <a:t>、</a:t>
            </a:r>
            <a:r>
              <a:rPr lang="ja-JP" altLang="en-US" sz="3200" b="1" dirty="0"/>
              <a:t>体積 </a:t>
            </a:r>
            <a:r>
              <a:rPr lang="en-US" altLang="ja-JP" sz="3200" b="1" dirty="0"/>
              <a:t>1.0 L</a:t>
            </a:r>
            <a:r>
              <a:rPr lang="ja-JP" altLang="en-US" sz="3200" dirty="0"/>
              <a:t>、</a:t>
            </a:r>
            <a:r>
              <a:rPr lang="ja-JP" altLang="en-US" sz="3200" b="1" dirty="0"/>
              <a:t>圧力 </a:t>
            </a:r>
            <a:r>
              <a:rPr lang="en-US" altLang="ja-JP" sz="3200" b="1" dirty="0"/>
              <a:t>200 kPa </a:t>
            </a:r>
            <a:r>
              <a:rPr lang="ja-JP" altLang="en-US" sz="3200" dirty="0"/>
              <a:t>の気体を、</a:t>
            </a:r>
            <a:endParaRPr lang="en-US" altLang="ja-JP" sz="3200" dirty="0"/>
          </a:p>
          <a:p>
            <a:pPr marL="0" indent="0">
              <a:buFont typeface="Arial" panose="020B0604020202020204" pitchFamily="34" charset="0"/>
              <a:buNone/>
            </a:pPr>
            <a:r>
              <a:rPr lang="ja-JP" altLang="en-US" sz="3200" b="1" dirty="0"/>
              <a:t>温度 －</a:t>
            </a:r>
            <a:r>
              <a:rPr lang="en-US" altLang="ja-JP" sz="3200" b="1" dirty="0"/>
              <a:t>23℃</a:t>
            </a:r>
            <a:r>
              <a:rPr lang="ja-JP" altLang="en-US" sz="3200" dirty="0"/>
              <a:t>、</a:t>
            </a:r>
            <a:r>
              <a:rPr lang="ja-JP" altLang="en-US" sz="3200" b="1" dirty="0"/>
              <a:t>体積 </a:t>
            </a:r>
            <a:r>
              <a:rPr lang="en-US" altLang="ja-JP" sz="3200" b="1" dirty="0"/>
              <a:t>0.5 L </a:t>
            </a:r>
            <a:r>
              <a:rPr lang="ja-JP" altLang="en-US" sz="3200" dirty="0"/>
              <a:t>としたときの</a:t>
            </a:r>
            <a:r>
              <a:rPr lang="ja-JP" altLang="en-US" sz="3200" b="1" dirty="0"/>
              <a:t>圧力（</a:t>
            </a:r>
            <a:r>
              <a:rPr lang="en-US" altLang="ja-JP" sz="3200" b="1" dirty="0"/>
              <a:t>kPa</a:t>
            </a:r>
            <a:r>
              <a:rPr lang="ja-JP" altLang="en-US" sz="3200" b="1" dirty="0"/>
              <a:t>）</a:t>
            </a:r>
            <a:r>
              <a:rPr lang="ja-JP" altLang="en-US" sz="3200" dirty="0"/>
              <a:t>の値はいくらか。ただし、気体は理想気体とする。</a:t>
            </a:r>
          </a:p>
        </p:txBody>
      </p:sp>
      <p:sp>
        <p:nvSpPr>
          <p:cNvPr id="14" name="L 字 13">
            <a:extLst>
              <a:ext uri="{FF2B5EF4-FFF2-40B4-BE49-F238E27FC236}">
                <a16:creationId xmlns:a16="http://schemas.microsoft.com/office/drawing/2014/main" id="{F9E24842-256D-4159-A193-5611DBBD3C16}"/>
              </a:ext>
            </a:extLst>
          </p:cNvPr>
          <p:cNvSpPr/>
          <p:nvPr/>
        </p:nvSpPr>
        <p:spPr>
          <a:xfrm rot="13518342">
            <a:off x="1033544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L 字 14">
            <a:extLst>
              <a:ext uri="{FF2B5EF4-FFF2-40B4-BE49-F238E27FC236}">
                <a16:creationId xmlns:a16="http://schemas.microsoft.com/office/drawing/2014/main" id="{4AB399A9-4D33-4A5C-9F03-8F7B7BB77B8F}"/>
              </a:ext>
            </a:extLst>
          </p:cNvPr>
          <p:cNvSpPr/>
          <p:nvPr/>
        </p:nvSpPr>
        <p:spPr>
          <a:xfrm rot="13518342">
            <a:off x="10043067"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L 字 15">
            <a:extLst>
              <a:ext uri="{FF2B5EF4-FFF2-40B4-BE49-F238E27FC236}">
                <a16:creationId xmlns:a16="http://schemas.microsoft.com/office/drawing/2014/main" id="{B3101A3D-65BE-4FB2-A258-E8DC5BDE1F14}"/>
              </a:ext>
            </a:extLst>
          </p:cNvPr>
          <p:cNvSpPr/>
          <p:nvPr/>
        </p:nvSpPr>
        <p:spPr>
          <a:xfrm rot="13518342">
            <a:off x="9752449" y="31200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L 字 16">
            <a:extLst>
              <a:ext uri="{FF2B5EF4-FFF2-40B4-BE49-F238E27FC236}">
                <a16:creationId xmlns:a16="http://schemas.microsoft.com/office/drawing/2014/main" id="{01E0A522-0092-47F2-9430-2475D7F55125}"/>
              </a:ext>
            </a:extLst>
          </p:cNvPr>
          <p:cNvSpPr/>
          <p:nvPr/>
        </p:nvSpPr>
        <p:spPr>
          <a:xfrm rot="13518342">
            <a:off x="9461830"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L 字 17">
            <a:extLst>
              <a:ext uri="{FF2B5EF4-FFF2-40B4-BE49-F238E27FC236}">
                <a16:creationId xmlns:a16="http://schemas.microsoft.com/office/drawing/2014/main" id="{353C8E23-C25F-45D4-B719-56A57EB817FA}"/>
              </a:ext>
            </a:extLst>
          </p:cNvPr>
          <p:cNvSpPr/>
          <p:nvPr/>
        </p:nvSpPr>
        <p:spPr>
          <a:xfrm rot="13518342">
            <a:off x="9171212" y="320907"/>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L 字 18">
            <a:extLst>
              <a:ext uri="{FF2B5EF4-FFF2-40B4-BE49-F238E27FC236}">
                <a16:creationId xmlns:a16="http://schemas.microsoft.com/office/drawing/2014/main" id="{B7B65980-342B-4B54-81F5-B7E01835DB07}"/>
              </a:ext>
            </a:extLst>
          </p:cNvPr>
          <p:cNvSpPr/>
          <p:nvPr/>
        </p:nvSpPr>
        <p:spPr>
          <a:xfrm rot="13518342">
            <a:off x="8878840" y="299786"/>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L 字 19">
            <a:extLst>
              <a:ext uri="{FF2B5EF4-FFF2-40B4-BE49-F238E27FC236}">
                <a16:creationId xmlns:a16="http://schemas.microsoft.com/office/drawing/2014/main" id="{C10633D5-6767-45C9-81D7-90E42DD9C24B}"/>
              </a:ext>
            </a:extLst>
          </p:cNvPr>
          <p:cNvSpPr/>
          <p:nvPr/>
        </p:nvSpPr>
        <p:spPr>
          <a:xfrm rot="13518342">
            <a:off x="8588222" y="299786"/>
            <a:ext cx="464846" cy="461557"/>
          </a:xfrm>
          <a:prstGeom prst="corner">
            <a:avLst>
              <a:gd name="adj1" fmla="val 32577"/>
              <a:gd name="adj2" fmla="val 3253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L 字 20">
            <a:extLst>
              <a:ext uri="{FF2B5EF4-FFF2-40B4-BE49-F238E27FC236}">
                <a16:creationId xmlns:a16="http://schemas.microsoft.com/office/drawing/2014/main" id="{D0B256F8-AF12-4E11-BAB5-4546DA9725A8}"/>
              </a:ext>
            </a:extLst>
          </p:cNvPr>
          <p:cNvSpPr/>
          <p:nvPr/>
        </p:nvSpPr>
        <p:spPr>
          <a:xfrm rot="13518342">
            <a:off x="8297603"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L 字 21">
            <a:extLst>
              <a:ext uri="{FF2B5EF4-FFF2-40B4-BE49-F238E27FC236}">
                <a16:creationId xmlns:a16="http://schemas.microsoft.com/office/drawing/2014/main" id="{EACE0A4B-80C5-42EE-B4C9-9F81ABF547F9}"/>
              </a:ext>
            </a:extLst>
          </p:cNvPr>
          <p:cNvSpPr/>
          <p:nvPr/>
        </p:nvSpPr>
        <p:spPr>
          <a:xfrm rot="13518342">
            <a:off x="8006985" y="308685"/>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L 字 22">
            <a:extLst>
              <a:ext uri="{FF2B5EF4-FFF2-40B4-BE49-F238E27FC236}">
                <a16:creationId xmlns:a16="http://schemas.microsoft.com/office/drawing/2014/main" id="{0BB8B06C-2382-44C2-8A34-C1D8A6C38777}"/>
              </a:ext>
            </a:extLst>
          </p:cNvPr>
          <p:cNvSpPr/>
          <p:nvPr/>
        </p:nvSpPr>
        <p:spPr>
          <a:xfrm rot="13518342">
            <a:off x="10624304" y="316458"/>
            <a:ext cx="464846" cy="461557"/>
          </a:xfrm>
          <a:prstGeom prst="corner">
            <a:avLst>
              <a:gd name="adj1" fmla="val 32577"/>
              <a:gd name="adj2" fmla="val 32535"/>
            </a:avLst>
          </a:prstGeom>
          <a:solidFill>
            <a:srgbClr val="D4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234168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4362</Words>
  <Application>Microsoft Office PowerPoint</Application>
  <PresentationFormat>ワイド画面</PresentationFormat>
  <Paragraphs>540</Paragraphs>
  <Slides>38</Slides>
  <Notes>28</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38</vt:i4>
      </vt:variant>
    </vt:vector>
  </HeadingPairs>
  <TitlesOfParts>
    <vt:vector size="48" baseType="lpstr">
      <vt:lpstr>BIZ UDPゴシック</vt:lpstr>
      <vt:lpstr>Bodoni MT</vt:lpstr>
      <vt:lpstr>Hiragino Kaku Gothic ProN</vt:lpstr>
      <vt:lpstr>ＭＳ Ｐゴシック</vt:lpstr>
      <vt:lpstr>メイリオ</vt:lpstr>
      <vt:lpstr>游ゴシック</vt:lpstr>
      <vt:lpstr>游ゴシック Light</vt:lpstr>
      <vt:lpstr>Arial</vt:lpstr>
      <vt:lpstr>Cambria Math</vt:lpstr>
      <vt:lpstr>Office テーマ</vt:lpstr>
      <vt:lpstr>ガス主任技術者試験 基礎　part１　気体の性質</vt:lpstr>
      <vt:lpstr>基礎　part１　気体の性質</vt:lpstr>
      <vt:lpstr>基礎　part１　気体の性質</vt:lpstr>
      <vt:lpstr>基礎　part１　気体の性質</vt:lpstr>
      <vt:lpstr>基礎　part１　気体の性質</vt:lpstr>
      <vt:lpstr>基礎　part１　気体の性質</vt:lpstr>
      <vt:lpstr>基礎　part１　気体の性質</vt:lpstr>
      <vt:lpstr>基礎　part１　気体の性質</vt:lpstr>
      <vt:lpstr>基礎　part１　気体の性質</vt:lpstr>
      <vt:lpstr>基礎　part１　気体の性質</vt:lpstr>
      <vt:lpstr>基礎　part１　気体の性質</vt:lpstr>
      <vt:lpstr>基礎　part１　気体の性質</vt:lpstr>
      <vt:lpstr>基礎　part１　気体の性質</vt:lpstr>
      <vt:lpstr>基礎　part１　気体の性質</vt:lpstr>
      <vt:lpstr>基礎　part１　気体の性質</vt:lpstr>
      <vt:lpstr>基礎　part１　気体の性質</vt:lpstr>
      <vt:lpstr>基礎　part１　気体の性質</vt:lpstr>
      <vt:lpstr>基礎　part１　気体の性質</vt:lpstr>
      <vt:lpstr>基礎　part１　気体の性質</vt:lpstr>
      <vt:lpstr>基礎　part１　気体の性質</vt:lpstr>
      <vt:lpstr>基礎　part１　気体の性質</vt:lpstr>
      <vt:lpstr>基礎　part１　気体の性質</vt:lpstr>
      <vt:lpstr>基礎　part１　気体の性質</vt:lpstr>
      <vt:lpstr>基礎　part１　気体の性質</vt:lpstr>
      <vt:lpstr>基礎　part１　気体の性質</vt:lpstr>
      <vt:lpstr>基礎　part１　気体の性質</vt:lpstr>
      <vt:lpstr>基礎　part１　気体の性質</vt:lpstr>
      <vt:lpstr>基礎　part１　気体の性質</vt:lpstr>
      <vt:lpstr>基礎　part１　気体の性質</vt:lpstr>
      <vt:lpstr>基礎　part１　気体の性質</vt:lpstr>
      <vt:lpstr>基礎　part１　気体の性質</vt:lpstr>
      <vt:lpstr>基礎　part１　気体の性質</vt:lpstr>
      <vt:lpstr>基礎　part１　気体の性質</vt:lpstr>
      <vt:lpstr>基礎　part１　気体の性質</vt:lpstr>
      <vt:lpstr>基礎　part１　気体の性質</vt:lpstr>
      <vt:lpstr>基礎　part１　気体の性質</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2021-04-06T03:07:43Z</dcterms:created>
  <dcterms:modified xsi:type="dcterms:W3CDTF">2021-04-06T03:07:55Z</dcterms:modified>
</cp:coreProperties>
</file>